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5.xml" ContentType="application/vnd.openxmlformats-officedocument.presentationml.tags+xml"/>
  <Override PartName="/ppt/notesSlides/notesSlide57.xml" ContentType="application/vnd.openxmlformats-officedocument.presentationml.notesSlide+xml"/>
  <Override PartName="/ppt/tags/tag26.xml" ContentType="application/vnd.openxmlformats-officedocument.presentationml.tags+xml"/>
  <Override PartName="/ppt/notesSlides/notesSlide58.xml" ContentType="application/vnd.openxmlformats-officedocument.presentationml.notesSlide+xml"/>
  <Override PartName="/ppt/tags/tag2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8.xml" ContentType="application/vnd.openxmlformats-officedocument.presentationml.tags+xml"/>
  <Override PartName="/ppt/notesSlides/notesSlide63.xml" ContentType="application/vnd.openxmlformats-officedocument.presentationml.notesSlide+xml"/>
  <Override PartName="/ppt/tags/tag29.xml" ContentType="application/vnd.openxmlformats-officedocument.presentationml.tags+xml"/>
  <Override PartName="/ppt/notesSlides/notesSlide64.xml" ContentType="application/vnd.openxmlformats-officedocument.presentationml.notesSlide+xml"/>
  <Override PartName="/ppt/tags/tag30.xml" ContentType="application/vnd.openxmlformats-officedocument.presentationml.tags+xml"/>
  <Override PartName="/ppt/notesSlides/notesSlide65.xml" ContentType="application/vnd.openxmlformats-officedocument.presentationml.notesSlide+xml"/>
  <Override PartName="/ppt/tags/tag31.xml" ContentType="application/vnd.openxmlformats-officedocument.presentationml.tags+xml"/>
  <Override PartName="/ppt/notesSlides/notesSlide66.xml" ContentType="application/vnd.openxmlformats-officedocument.presentationml.notesSlide+xml"/>
  <Override PartName="/ppt/tags/tag32.xml" ContentType="application/vnd.openxmlformats-officedocument.presentationml.tags+xml"/>
  <Override PartName="/ppt/notesSlides/notesSlide67.xml" ContentType="application/vnd.openxmlformats-officedocument.presentationml.notesSlide+xml"/>
  <Override PartName="/ppt/tags/tag33.xml" ContentType="application/vnd.openxmlformats-officedocument.presentationml.tags+xml"/>
  <Override PartName="/ppt/notesSlides/notesSlide68.xml" ContentType="application/vnd.openxmlformats-officedocument.presentationml.notesSlide+xml"/>
  <Override PartName="/ppt/tags/tag34.xml" ContentType="application/vnd.openxmlformats-officedocument.presentationml.tags+xml"/>
  <Override PartName="/ppt/notesSlides/notesSlide69.xml" ContentType="application/vnd.openxmlformats-officedocument.presentationml.notesSlide+xml"/>
  <Override PartName="/ppt/tags/tag35.xml" ContentType="application/vnd.openxmlformats-officedocument.presentationml.tags+xml"/>
  <Override PartName="/ppt/notesSlides/notesSlide70.xml" ContentType="application/vnd.openxmlformats-officedocument.presentationml.notesSlide+xml"/>
  <Override PartName="/ppt/tags/tag36.xml" ContentType="application/vnd.openxmlformats-officedocument.presentationml.tags+xml"/>
  <Override PartName="/ppt/notesSlides/notesSlide71.xml" ContentType="application/vnd.openxmlformats-officedocument.presentationml.notesSlide+xml"/>
  <Override PartName="/ppt/tags/tag37.xml" ContentType="application/vnd.openxmlformats-officedocument.presentationml.tags+xml"/>
  <Override PartName="/ppt/notesSlides/notesSlide72.xml" ContentType="application/vnd.openxmlformats-officedocument.presentationml.notesSlide+xml"/>
  <Override PartName="/ppt/tags/tag38.xml" ContentType="application/vnd.openxmlformats-officedocument.presentationml.tags+xml"/>
  <Override PartName="/ppt/notesSlides/notesSlide73.xml" ContentType="application/vnd.openxmlformats-officedocument.presentationml.notesSlide+xml"/>
  <Override PartName="/ppt/tags/tag39.xml" ContentType="application/vnd.openxmlformats-officedocument.presentationml.tags+xml"/>
  <Override PartName="/ppt/notesSlides/notesSlide74.xml" ContentType="application/vnd.openxmlformats-officedocument.presentationml.notesSlide+xml"/>
  <Override PartName="/ppt/tags/tag40.xml" ContentType="application/vnd.openxmlformats-officedocument.presentationml.tags+xml"/>
  <Override PartName="/ppt/notesSlides/notesSlide75.xml" ContentType="application/vnd.openxmlformats-officedocument.presentationml.notesSlide+xml"/>
  <Override PartName="/ppt/tags/tag41.xml" ContentType="application/vnd.openxmlformats-officedocument.presentationml.tags+xml"/>
  <Override PartName="/ppt/notesSlides/notesSlide76.xml" ContentType="application/vnd.openxmlformats-officedocument.presentationml.notesSlide+xml"/>
  <Override PartName="/ppt/tags/tag42.xml" ContentType="application/vnd.openxmlformats-officedocument.presentationml.tags+xml"/>
  <Override PartName="/ppt/notesSlides/notesSlide77.xml" ContentType="application/vnd.openxmlformats-officedocument.presentationml.notesSlide+xml"/>
  <Override PartName="/ppt/tags/tag43.xml" ContentType="application/vnd.openxmlformats-officedocument.presentationml.tags+xml"/>
  <Override PartName="/ppt/notesSlides/notesSlide78.xml" ContentType="application/vnd.openxmlformats-officedocument.presentationml.notesSlide+xml"/>
  <Override PartName="/ppt/tags/tag44.xml" ContentType="application/vnd.openxmlformats-officedocument.presentationml.tags+xml"/>
  <Override PartName="/ppt/notesSlides/notesSlide79.xml" ContentType="application/vnd.openxmlformats-officedocument.presentationml.notesSlide+xml"/>
  <Override PartName="/ppt/tags/tag45.xml" ContentType="application/vnd.openxmlformats-officedocument.presentationml.tags+xml"/>
  <Override PartName="/ppt/notesSlides/notesSlide80.xml" ContentType="application/vnd.openxmlformats-officedocument.presentationml.notesSlide+xml"/>
  <Override PartName="/ppt/tags/tag46.xml" ContentType="application/vnd.openxmlformats-officedocument.presentationml.tags+xml"/>
  <Override PartName="/ppt/notesSlides/notesSlide81.xml" ContentType="application/vnd.openxmlformats-officedocument.presentationml.notesSlide+xml"/>
  <Override PartName="/ppt/tags/tag47.xml" ContentType="application/vnd.openxmlformats-officedocument.presentationml.tags+xml"/>
  <Override PartName="/ppt/notesSlides/notesSlide82.xml" ContentType="application/vnd.openxmlformats-officedocument.presentationml.notesSlide+xml"/>
  <Override PartName="/ppt/tags/tag48.xml" ContentType="application/vnd.openxmlformats-officedocument.presentationml.tags+xml"/>
  <Override PartName="/ppt/notesSlides/notesSlide83.xml" ContentType="application/vnd.openxmlformats-officedocument.presentationml.notesSlide+xml"/>
  <Override PartName="/ppt/tags/tag49.xml" ContentType="application/vnd.openxmlformats-officedocument.presentationml.tags+xml"/>
  <Override PartName="/ppt/notesSlides/notesSlide84.xml" ContentType="application/vnd.openxmlformats-officedocument.presentationml.notesSlide+xml"/>
  <Override PartName="/ppt/tags/tag50.xml" ContentType="application/vnd.openxmlformats-officedocument.presentationml.tags+xml"/>
  <Override PartName="/ppt/notesSlides/notesSlide85.xml" ContentType="application/vnd.openxmlformats-officedocument.presentationml.notesSlide+xml"/>
  <Override PartName="/ppt/tags/tag51.xml" ContentType="application/vnd.openxmlformats-officedocument.presentationml.tags+xml"/>
  <Override PartName="/ppt/notesSlides/notesSlide86.xml" ContentType="application/vnd.openxmlformats-officedocument.presentationml.notesSlide+xml"/>
  <Override PartName="/ppt/tags/tag52.xml" ContentType="application/vnd.openxmlformats-officedocument.presentationml.tags+xml"/>
  <Override PartName="/ppt/notesSlides/notesSlide87.xml" ContentType="application/vnd.openxmlformats-officedocument.presentationml.notesSlide+xml"/>
  <Override PartName="/ppt/tags/tag53.xml" ContentType="application/vnd.openxmlformats-officedocument.presentationml.tags+xml"/>
  <Override PartName="/ppt/notesSlides/notesSlide88.xml" ContentType="application/vnd.openxmlformats-officedocument.presentationml.notesSlide+xml"/>
  <Override PartName="/ppt/tags/tag54.xml" ContentType="application/vnd.openxmlformats-officedocument.presentationml.tags+xml"/>
  <Override PartName="/ppt/notesSlides/notesSlide89.xml" ContentType="application/vnd.openxmlformats-officedocument.presentationml.notesSlide+xml"/>
  <Override PartName="/ppt/tags/tag55.xml" ContentType="application/vnd.openxmlformats-officedocument.presentationml.tags+xml"/>
  <Override PartName="/ppt/notesSlides/notesSlide90.xml" ContentType="application/vnd.openxmlformats-officedocument.presentationml.notesSlide+xml"/>
  <Override PartName="/ppt/tags/tag56.xml" ContentType="application/vnd.openxmlformats-officedocument.presentationml.tags+xml"/>
  <Override PartName="/ppt/notesSlides/notesSlide91.xml" ContentType="application/vnd.openxmlformats-officedocument.presentationml.notesSlide+xml"/>
  <Override PartName="/ppt/tags/tag57.xml" ContentType="application/vnd.openxmlformats-officedocument.presentationml.tags+xml"/>
  <Override PartName="/ppt/notesSlides/notesSlide92.xml" ContentType="application/vnd.openxmlformats-officedocument.presentationml.notesSlide+xml"/>
  <Override PartName="/ppt/tags/tag58.xml" ContentType="application/vnd.openxmlformats-officedocument.presentationml.tags+xml"/>
  <Override PartName="/ppt/notesSlides/notesSlide93.xml" ContentType="application/vnd.openxmlformats-officedocument.presentationml.notesSlide+xml"/>
  <Override PartName="/ppt/tags/tag59.xml" ContentType="application/vnd.openxmlformats-officedocument.presentationml.tags+xml"/>
  <Override PartName="/ppt/notesSlides/notesSlide94.xml" ContentType="application/vnd.openxmlformats-officedocument.presentationml.notesSlide+xml"/>
  <Override PartName="/ppt/tags/tag60.xml" ContentType="application/vnd.openxmlformats-officedocument.presentationml.tags+xml"/>
  <Override PartName="/ppt/notesSlides/notesSlide95.xml" ContentType="application/vnd.openxmlformats-officedocument.presentationml.notesSlide+xml"/>
  <Override PartName="/ppt/tags/tag61.xml" ContentType="application/vnd.openxmlformats-officedocument.presentationml.tags+xml"/>
  <Override PartName="/ppt/notesSlides/notesSlide96.xml" ContentType="application/vnd.openxmlformats-officedocument.presentationml.notesSlide+xml"/>
  <Override PartName="/ppt/tags/tag62.xml" ContentType="application/vnd.openxmlformats-officedocument.presentationml.tags+xml"/>
  <Override PartName="/ppt/notesSlides/notesSlide97.xml" ContentType="application/vnd.openxmlformats-officedocument.presentationml.notesSlide+xml"/>
  <Override PartName="/ppt/tags/tag63.xml" ContentType="application/vnd.openxmlformats-officedocument.presentationml.tags+xml"/>
  <Override PartName="/ppt/notesSlides/notesSlide98.xml" ContentType="application/vnd.openxmlformats-officedocument.presentationml.notesSlide+xml"/>
  <Override PartName="/ppt/tags/tag64.xml" ContentType="application/vnd.openxmlformats-officedocument.presentationml.tags+xml"/>
  <Override PartName="/ppt/notesSlides/notesSlide99.xml" ContentType="application/vnd.openxmlformats-officedocument.presentationml.notesSlide+xml"/>
  <Override PartName="/ppt/tags/tag65.xml" ContentType="application/vnd.openxmlformats-officedocument.presentationml.tags+xml"/>
  <Override PartName="/ppt/notesSlides/notesSlide100.xml" ContentType="application/vnd.openxmlformats-officedocument.presentationml.notesSlide+xml"/>
  <Override PartName="/ppt/tags/tag66.xml" ContentType="application/vnd.openxmlformats-officedocument.presentationml.tags+xml"/>
  <Override PartName="/ppt/notesSlides/notesSlide101.xml" ContentType="application/vnd.openxmlformats-officedocument.presentationml.notesSlide+xml"/>
  <Override PartName="/ppt/tags/tag67.xml" ContentType="application/vnd.openxmlformats-officedocument.presentationml.tags+xml"/>
  <Override PartName="/ppt/notesSlides/notesSlide102.xml" ContentType="application/vnd.openxmlformats-officedocument.presentationml.notesSlide+xml"/>
  <Override PartName="/ppt/tags/tag68.xml" ContentType="application/vnd.openxmlformats-officedocument.presentationml.tags+xml"/>
  <Override PartName="/ppt/notesSlides/notesSlide103.xml" ContentType="application/vnd.openxmlformats-officedocument.presentationml.notesSlide+xml"/>
  <Override PartName="/ppt/tags/tag69.xml" ContentType="application/vnd.openxmlformats-officedocument.presentationml.tags+xml"/>
  <Override PartName="/ppt/notesSlides/notesSlide104.xml" ContentType="application/vnd.openxmlformats-officedocument.presentationml.notesSlide+xml"/>
  <Override PartName="/ppt/tags/tag70.xml" ContentType="application/vnd.openxmlformats-officedocument.presentationml.tags+xml"/>
  <Override PartName="/ppt/notesSlides/notesSlide105.xml" ContentType="application/vnd.openxmlformats-officedocument.presentationml.notesSlide+xml"/>
  <Override PartName="/ppt/tags/tag71.xml" ContentType="application/vnd.openxmlformats-officedocument.presentationml.tags+xml"/>
  <Override PartName="/ppt/notesSlides/notesSlide106.xml" ContentType="application/vnd.openxmlformats-officedocument.presentationml.notesSlide+xml"/>
  <Override PartName="/ppt/tags/tag72.xml" ContentType="application/vnd.openxmlformats-officedocument.presentationml.tags+xml"/>
  <Override PartName="/ppt/notesSlides/notesSlide107.xml" ContentType="application/vnd.openxmlformats-officedocument.presentationml.notesSlide+xml"/>
  <Override PartName="/ppt/tags/tag73.xml" ContentType="application/vnd.openxmlformats-officedocument.presentationml.tags+xml"/>
  <Override PartName="/ppt/notesSlides/notesSlide108.xml" ContentType="application/vnd.openxmlformats-officedocument.presentationml.notesSlide+xml"/>
  <Override PartName="/ppt/tags/tag74.xml" ContentType="application/vnd.openxmlformats-officedocument.presentationml.tags+xml"/>
  <Override PartName="/ppt/notesSlides/notesSlide109.xml" ContentType="application/vnd.openxmlformats-officedocument.presentationml.notesSlide+xml"/>
  <Override PartName="/ppt/tags/tag75.xml" ContentType="application/vnd.openxmlformats-officedocument.presentationml.tags+xml"/>
  <Override PartName="/ppt/notesSlides/notesSlide110.xml" ContentType="application/vnd.openxmlformats-officedocument.presentationml.notesSlide+xml"/>
  <Override PartName="/ppt/tags/tag76.xml" ContentType="application/vnd.openxmlformats-officedocument.presentationml.tags+xml"/>
  <Override PartName="/ppt/notesSlides/notesSlide111.xml" ContentType="application/vnd.openxmlformats-officedocument.presentationml.notesSlide+xml"/>
  <Override PartName="/ppt/tags/tag77.xml" ContentType="application/vnd.openxmlformats-officedocument.presentationml.tags+xml"/>
  <Override PartName="/ppt/notesSlides/notesSlide112.xml" ContentType="application/vnd.openxmlformats-officedocument.presentationml.notesSlide+xml"/>
  <Override PartName="/ppt/tags/tag78.xml" ContentType="application/vnd.openxmlformats-officedocument.presentationml.tags+xml"/>
  <Override PartName="/ppt/notesSlides/notesSlide113.xml" ContentType="application/vnd.openxmlformats-officedocument.presentationml.notesSlide+xml"/>
  <Override PartName="/ppt/tags/tag79.xml" ContentType="application/vnd.openxmlformats-officedocument.presentationml.tags+xml"/>
  <Override PartName="/ppt/notesSlides/notesSlide114.xml" ContentType="application/vnd.openxmlformats-officedocument.presentationml.notesSlide+xml"/>
  <Override PartName="/ppt/tags/tag80.xml" ContentType="application/vnd.openxmlformats-officedocument.presentationml.tags+xml"/>
  <Override PartName="/ppt/notesSlides/notesSlide115.xml" ContentType="application/vnd.openxmlformats-officedocument.presentationml.notesSlide+xml"/>
  <Override PartName="/ppt/tags/tag81.xml" ContentType="application/vnd.openxmlformats-officedocument.presentationml.tags+xml"/>
  <Override PartName="/ppt/notesSlides/notesSlide116.xml" ContentType="application/vnd.openxmlformats-officedocument.presentationml.notesSlide+xml"/>
  <Override PartName="/ppt/tags/tag82.xml" ContentType="application/vnd.openxmlformats-officedocument.presentationml.tags+xml"/>
  <Override PartName="/ppt/notesSlides/notesSlide117.xml" ContentType="application/vnd.openxmlformats-officedocument.presentationml.notesSlide+xml"/>
  <Override PartName="/ppt/tags/tag83.xml" ContentType="application/vnd.openxmlformats-officedocument.presentationml.tags+xml"/>
  <Override PartName="/ppt/notesSlides/notesSlide118.xml" ContentType="application/vnd.openxmlformats-officedocument.presentationml.notesSlide+xml"/>
  <Override PartName="/ppt/tags/tag84.xml" ContentType="application/vnd.openxmlformats-officedocument.presentationml.tags+xml"/>
  <Override PartName="/ppt/notesSlides/notesSlide119.xml" ContentType="application/vnd.openxmlformats-officedocument.presentationml.notesSlide+xml"/>
  <Override PartName="/ppt/tags/tag85.xml" ContentType="application/vnd.openxmlformats-officedocument.presentationml.tags+xml"/>
  <Override PartName="/ppt/notesSlides/notesSlide120.xml" ContentType="application/vnd.openxmlformats-officedocument.presentationml.notesSlide+xml"/>
  <Override PartName="/ppt/tags/tag86.xml" ContentType="application/vnd.openxmlformats-officedocument.presentationml.tags+xml"/>
  <Override PartName="/ppt/notesSlides/notesSlide121.xml" ContentType="application/vnd.openxmlformats-officedocument.presentationml.notesSlide+xml"/>
  <Override PartName="/ppt/tags/tag87.xml" ContentType="application/vnd.openxmlformats-officedocument.presentationml.tags+xml"/>
  <Override PartName="/ppt/notesSlides/notesSlide122.xml" ContentType="application/vnd.openxmlformats-officedocument.presentationml.notesSlide+xml"/>
  <Override PartName="/ppt/tags/tag88.xml" ContentType="application/vnd.openxmlformats-officedocument.presentationml.tags+xml"/>
  <Override PartName="/ppt/notesSlides/notesSlide123.xml" ContentType="application/vnd.openxmlformats-officedocument.presentationml.notesSlide+xml"/>
  <Override PartName="/ppt/tags/tag89.xml" ContentType="application/vnd.openxmlformats-officedocument.presentationml.tags+xml"/>
  <Override PartName="/ppt/notesSlides/notesSlide124.xml" ContentType="application/vnd.openxmlformats-officedocument.presentationml.notesSlide+xml"/>
  <Override PartName="/ppt/tags/tag90.xml" ContentType="application/vnd.openxmlformats-officedocument.presentationml.tags+xml"/>
  <Override PartName="/ppt/notesSlides/notesSlide125.xml" ContentType="application/vnd.openxmlformats-officedocument.presentationml.notesSlide+xml"/>
  <Override PartName="/ppt/tags/tag91.xml" ContentType="application/vnd.openxmlformats-officedocument.presentationml.tags+xml"/>
  <Override PartName="/ppt/notesSlides/notesSlide126.xml" ContentType="application/vnd.openxmlformats-officedocument.presentationml.notesSlide+xml"/>
  <Override PartName="/ppt/tags/tag92.xml" ContentType="application/vnd.openxmlformats-officedocument.presentationml.tags+xml"/>
  <Override PartName="/ppt/notesSlides/notesSlide127.xml" ContentType="application/vnd.openxmlformats-officedocument.presentationml.notesSlide+xml"/>
  <Override PartName="/ppt/tags/tag93.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tags/tag94.xml" ContentType="application/vnd.openxmlformats-officedocument.presentationml.tags+xml"/>
  <Override PartName="/ppt/notesSlides/notesSlide140.xml" ContentType="application/vnd.openxmlformats-officedocument.presentationml.notesSlide+xml"/>
  <Override PartName="/ppt/tags/tag95.xml" ContentType="application/vnd.openxmlformats-officedocument.presentationml.tags+xml"/>
  <Override PartName="/ppt/notesSlides/notesSlide141.xml" ContentType="application/vnd.openxmlformats-officedocument.presentationml.notesSlide+xml"/>
  <Override PartName="/ppt/tags/tag96.xml" ContentType="application/vnd.openxmlformats-officedocument.presentationml.tags+xml"/>
  <Override PartName="/ppt/notesSlides/notesSlide142.xml" ContentType="application/vnd.openxmlformats-officedocument.presentationml.notesSlide+xml"/>
  <Override PartName="/ppt/tags/tag97.xml" ContentType="application/vnd.openxmlformats-officedocument.presentationml.tags+xml"/>
  <Override PartName="/ppt/notesSlides/notesSlide143.xml" ContentType="application/vnd.openxmlformats-officedocument.presentationml.notesSlide+xml"/>
  <Override PartName="/ppt/tags/tag98.xml" ContentType="application/vnd.openxmlformats-officedocument.presentationml.tag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tags/tag99.xml" ContentType="application/vnd.openxmlformats-officedocument.presentationml.tag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tags/tag100.xml" ContentType="application/vnd.openxmlformats-officedocument.presentationml.tags+xml"/>
  <Override PartName="/ppt/notesSlides/notesSlide156.xml" ContentType="application/vnd.openxmlformats-officedocument.presentationml.notesSlide+xml"/>
  <Override PartName="/ppt/tags/tag101.xml" ContentType="application/vnd.openxmlformats-officedocument.presentationml.tags+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tags/tag102.xml" ContentType="application/vnd.openxmlformats-officedocument.presentationml.tags+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tags/tag103.xml" ContentType="application/vnd.openxmlformats-officedocument.presentationml.tags+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tags/tag104.xml" ContentType="application/vnd.openxmlformats-officedocument.presentationml.tags+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198"/>
  </p:notesMasterIdLst>
  <p:sldIdLst>
    <p:sldId id="1070" r:id="rId3"/>
    <p:sldId id="1074" r:id="rId4"/>
    <p:sldId id="880" r:id="rId5"/>
    <p:sldId id="876" r:id="rId6"/>
    <p:sldId id="925" r:id="rId7"/>
    <p:sldId id="759" r:id="rId8"/>
    <p:sldId id="1075" r:id="rId9"/>
    <p:sldId id="628" r:id="rId10"/>
    <p:sldId id="1076" r:id="rId11"/>
    <p:sldId id="1077" r:id="rId12"/>
    <p:sldId id="1058" r:id="rId13"/>
    <p:sldId id="926" r:id="rId14"/>
    <p:sldId id="927" r:id="rId15"/>
    <p:sldId id="956" r:id="rId16"/>
    <p:sldId id="930" r:id="rId17"/>
    <p:sldId id="932" r:id="rId18"/>
    <p:sldId id="1081" r:id="rId19"/>
    <p:sldId id="1082" r:id="rId20"/>
    <p:sldId id="886" r:id="rId21"/>
    <p:sldId id="936" r:id="rId22"/>
    <p:sldId id="1078" r:id="rId23"/>
    <p:sldId id="955" r:id="rId24"/>
    <p:sldId id="942" r:id="rId25"/>
    <p:sldId id="1079" r:id="rId26"/>
    <p:sldId id="957" r:id="rId27"/>
    <p:sldId id="944" r:id="rId28"/>
    <p:sldId id="946" r:id="rId29"/>
    <p:sldId id="947" r:id="rId30"/>
    <p:sldId id="948" r:id="rId31"/>
    <p:sldId id="952" r:id="rId32"/>
    <p:sldId id="966" r:id="rId33"/>
    <p:sldId id="967" r:id="rId34"/>
    <p:sldId id="968" r:id="rId35"/>
    <p:sldId id="972" r:id="rId36"/>
    <p:sldId id="976" r:id="rId37"/>
    <p:sldId id="977" r:id="rId38"/>
    <p:sldId id="978" r:id="rId39"/>
    <p:sldId id="980" r:id="rId40"/>
    <p:sldId id="981" r:id="rId41"/>
    <p:sldId id="987" r:id="rId42"/>
    <p:sldId id="984" r:id="rId43"/>
    <p:sldId id="985" r:id="rId44"/>
    <p:sldId id="990" r:id="rId45"/>
    <p:sldId id="995" r:id="rId46"/>
    <p:sldId id="996" r:id="rId47"/>
    <p:sldId id="1015" r:id="rId48"/>
    <p:sldId id="998" r:id="rId49"/>
    <p:sldId id="999" r:id="rId50"/>
    <p:sldId id="1000" r:id="rId51"/>
    <p:sldId id="1001" r:id="rId52"/>
    <p:sldId id="1002" r:id="rId53"/>
    <p:sldId id="1003" r:id="rId54"/>
    <p:sldId id="1004" r:id="rId55"/>
    <p:sldId id="1021" r:id="rId56"/>
    <p:sldId id="1022" r:id="rId57"/>
    <p:sldId id="1035" r:id="rId58"/>
    <p:sldId id="1024" r:id="rId59"/>
    <p:sldId id="1025" r:id="rId60"/>
    <p:sldId id="1041" r:id="rId61"/>
    <p:sldId id="1026" r:id="rId62"/>
    <p:sldId id="1042" r:id="rId63"/>
    <p:sldId id="1044" r:id="rId64"/>
    <p:sldId id="1045" r:id="rId65"/>
    <p:sldId id="1050" r:id="rId66"/>
    <p:sldId id="1096" r:id="rId67"/>
    <p:sldId id="1097" r:id="rId68"/>
    <p:sldId id="1098" r:id="rId69"/>
    <p:sldId id="1099" r:id="rId70"/>
    <p:sldId id="1100" r:id="rId71"/>
    <p:sldId id="1101" r:id="rId72"/>
    <p:sldId id="1102" r:id="rId73"/>
    <p:sldId id="1103" r:id="rId74"/>
    <p:sldId id="1104" r:id="rId75"/>
    <p:sldId id="1105" r:id="rId76"/>
    <p:sldId id="1106" r:id="rId77"/>
    <p:sldId id="1107" r:id="rId78"/>
    <p:sldId id="1108" r:id="rId79"/>
    <p:sldId id="1109" r:id="rId80"/>
    <p:sldId id="1110" r:id="rId81"/>
    <p:sldId id="1111" r:id="rId82"/>
    <p:sldId id="1112" r:id="rId83"/>
    <p:sldId id="1113" r:id="rId84"/>
    <p:sldId id="1114" r:id="rId85"/>
    <p:sldId id="1115" r:id="rId86"/>
    <p:sldId id="1116" r:id="rId87"/>
    <p:sldId id="1117" r:id="rId88"/>
    <p:sldId id="1118" r:id="rId89"/>
    <p:sldId id="1119" r:id="rId90"/>
    <p:sldId id="1120" r:id="rId91"/>
    <p:sldId id="1121" r:id="rId92"/>
    <p:sldId id="1122" r:id="rId93"/>
    <p:sldId id="1123" r:id="rId94"/>
    <p:sldId id="1124" r:id="rId95"/>
    <p:sldId id="1125" r:id="rId96"/>
    <p:sldId id="1126" r:id="rId97"/>
    <p:sldId id="1127" r:id="rId98"/>
    <p:sldId id="1128" r:id="rId99"/>
    <p:sldId id="1129" r:id="rId100"/>
    <p:sldId id="1130" r:id="rId101"/>
    <p:sldId id="1131" r:id="rId102"/>
    <p:sldId id="1132" r:id="rId103"/>
    <p:sldId id="1133" r:id="rId104"/>
    <p:sldId id="1134" r:id="rId105"/>
    <p:sldId id="1135" r:id="rId106"/>
    <p:sldId id="1136" r:id="rId107"/>
    <p:sldId id="1137" r:id="rId108"/>
    <p:sldId id="1138" r:id="rId109"/>
    <p:sldId id="1139" r:id="rId110"/>
    <p:sldId id="1140" r:id="rId111"/>
    <p:sldId id="1141" r:id="rId112"/>
    <p:sldId id="1142" r:id="rId113"/>
    <p:sldId id="1143" r:id="rId114"/>
    <p:sldId id="1144" r:id="rId115"/>
    <p:sldId id="1145" r:id="rId116"/>
    <p:sldId id="1146" r:id="rId117"/>
    <p:sldId id="1147" r:id="rId118"/>
    <p:sldId id="1148" r:id="rId119"/>
    <p:sldId id="1149" r:id="rId120"/>
    <p:sldId id="1150" r:id="rId121"/>
    <p:sldId id="1151" r:id="rId122"/>
    <p:sldId id="1152" r:id="rId123"/>
    <p:sldId id="1153" r:id="rId124"/>
    <p:sldId id="1154" r:id="rId125"/>
    <p:sldId id="1155" r:id="rId126"/>
    <p:sldId id="1156" r:id="rId127"/>
    <p:sldId id="1168" r:id="rId128"/>
    <p:sldId id="1169" r:id="rId129"/>
    <p:sldId id="1170" r:id="rId130"/>
    <p:sldId id="1171" r:id="rId131"/>
    <p:sldId id="1172" r:id="rId132"/>
    <p:sldId id="1173" r:id="rId133"/>
    <p:sldId id="1174" r:id="rId134"/>
    <p:sldId id="1175" r:id="rId135"/>
    <p:sldId id="1176" r:id="rId136"/>
    <p:sldId id="1177" r:id="rId137"/>
    <p:sldId id="1178" r:id="rId138"/>
    <p:sldId id="1179" r:id="rId139"/>
    <p:sldId id="1180" r:id="rId140"/>
    <p:sldId id="1181" r:id="rId141"/>
    <p:sldId id="1182" r:id="rId142"/>
    <p:sldId id="1183" r:id="rId143"/>
    <p:sldId id="1184" r:id="rId144"/>
    <p:sldId id="1185" r:id="rId145"/>
    <p:sldId id="1186" r:id="rId146"/>
    <p:sldId id="1187" r:id="rId147"/>
    <p:sldId id="1188" r:id="rId148"/>
    <p:sldId id="1189" r:id="rId149"/>
    <p:sldId id="1190" r:id="rId150"/>
    <p:sldId id="1191" r:id="rId151"/>
    <p:sldId id="1192" r:id="rId152"/>
    <p:sldId id="1193" r:id="rId153"/>
    <p:sldId id="1194" r:id="rId154"/>
    <p:sldId id="1195" r:id="rId155"/>
    <p:sldId id="1196" r:id="rId156"/>
    <p:sldId id="1197" r:id="rId157"/>
    <p:sldId id="1198" r:id="rId158"/>
    <p:sldId id="1199" r:id="rId159"/>
    <p:sldId id="1200" r:id="rId160"/>
    <p:sldId id="1201" r:id="rId161"/>
    <p:sldId id="1202" r:id="rId162"/>
    <p:sldId id="1203" r:id="rId163"/>
    <p:sldId id="1204" r:id="rId164"/>
    <p:sldId id="1205" r:id="rId165"/>
    <p:sldId id="1206" r:id="rId166"/>
    <p:sldId id="1207" r:id="rId167"/>
    <p:sldId id="1208" r:id="rId168"/>
    <p:sldId id="1209" r:id="rId169"/>
    <p:sldId id="1210" r:id="rId170"/>
    <p:sldId id="1211" r:id="rId171"/>
    <p:sldId id="1212" r:id="rId172"/>
    <p:sldId id="1213" r:id="rId173"/>
    <p:sldId id="1214" r:id="rId174"/>
    <p:sldId id="1215" r:id="rId175"/>
    <p:sldId id="1216" r:id="rId176"/>
    <p:sldId id="1217" r:id="rId177"/>
    <p:sldId id="1218" r:id="rId178"/>
    <p:sldId id="1219" r:id="rId179"/>
    <p:sldId id="1220" r:id="rId180"/>
    <p:sldId id="1221" r:id="rId181"/>
    <p:sldId id="1222" r:id="rId182"/>
    <p:sldId id="1223" r:id="rId183"/>
    <p:sldId id="1224" r:id="rId184"/>
    <p:sldId id="1225" r:id="rId185"/>
    <p:sldId id="1226" r:id="rId186"/>
    <p:sldId id="1227" r:id="rId187"/>
    <p:sldId id="1228" r:id="rId188"/>
    <p:sldId id="1229" r:id="rId189"/>
    <p:sldId id="1230" r:id="rId190"/>
    <p:sldId id="1231" r:id="rId191"/>
    <p:sldId id="1232" r:id="rId192"/>
    <p:sldId id="1233" r:id="rId193"/>
    <p:sldId id="1234" r:id="rId194"/>
    <p:sldId id="1235" r:id="rId195"/>
    <p:sldId id="1236" r:id="rId196"/>
    <p:sldId id="1237" r:id="rId197"/>
  </p:sldIdLst>
  <p:sldSz cx="9144000" cy="5143500" type="screen16x9"/>
  <p:notesSz cx="6858000" cy="9144000"/>
  <p:custDataLst>
    <p:tags r:id="rId19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65" d="100"/>
          <a:sy n="65" d="100"/>
        </p:scale>
        <p:origin x="48" y="36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tags" Target="tags/tag1.xml"/><Relationship Id="rId203"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commentAuthors" Target="commentAuthor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notesMaster" Target="notesMasters/notesMaster1.xml"/><Relationship Id="rId202"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10/7/2022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3</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a:latin typeface="Arial" charset="0"/>
              </a:rPr>
              <a:t>1.1.3</a:t>
            </a:r>
            <a:r>
              <a:rPr lang="fr-FR" baseline="0">
                <a:latin typeface="Arial" charset="0"/>
              </a:rPr>
              <a:t> Sans frontières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2.5.1 - Fichier de configuration</a:t>
            </a:r>
          </a:p>
          <a:p>
            <a:endParaRPr lang="en-US" dirty="0"/>
          </a:p>
        </p:txBody>
      </p:sp>
    </p:spTree>
    <p:extLst>
      <p:ext uri="{BB962C8B-B14F-4D97-AF65-F5344CB8AC3E}">
        <p14:creationId xmlns:p14="http://schemas.microsoft.com/office/powerpoint/2010/main" val="32625386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2.5.2 - Modifier la configuration en cours</a:t>
            </a:r>
          </a:p>
          <a:p>
            <a:endParaRPr lang="en-US" dirty="0"/>
          </a:p>
        </p:txBody>
      </p:sp>
    </p:spTree>
    <p:extLst>
      <p:ext uri="{BB962C8B-B14F-4D97-AF65-F5344CB8AC3E}">
        <p14:creationId xmlns:p14="http://schemas.microsoft.com/office/powerpoint/2010/main" val="27094512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104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2.5.3 - Vidéo - Modifier la configuration en cours</a:t>
            </a:r>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729303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34966301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20028560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107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2.5.5 - Packet Tracer - Configuration des paramètres initiaux du commutateur</a:t>
            </a:r>
          </a:p>
        </p:txBody>
      </p:sp>
    </p:spTree>
    <p:extLst>
      <p:ext uri="{BB962C8B-B14F-4D97-AF65-F5344CB8AC3E}">
        <p14:creationId xmlns:p14="http://schemas.microsoft.com/office/powerpoint/2010/main" val="4100774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p:txBody>
      </p:sp>
      <p:sp>
        <p:nvSpPr>
          <p:cNvPr id="4" name="Slide Number Placeholder 3"/>
          <p:cNvSpPr>
            <a:spLocks noGrp="1"/>
          </p:cNvSpPr>
          <p:nvPr>
            <p:ph type="sldNum" sz="quarter" idx="10"/>
          </p:nvPr>
        </p:nvSpPr>
        <p:spPr/>
        <p:txBody>
          <a:bodyPr/>
          <a:lstStyle/>
          <a:p>
            <a:pPr rtl="0"/>
            <a:fld id="{5641018C-6CAF-B84E-B92C-ECB119457FBA}" type="slidenum">
              <a:rPr/>
              <a:t>108</a:t>
            </a:fld>
            <a:endParaRPr/>
          </a:p>
        </p:txBody>
      </p:sp>
    </p:spTree>
    <p:extLst>
      <p:ext uri="{BB962C8B-B14F-4D97-AF65-F5344CB8AC3E}">
        <p14:creationId xmlns:p14="http://schemas.microsoft.com/office/powerpoint/2010/main" val="1422374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34248517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110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11503734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111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2.6.2 - Interfaces et ports</a:t>
            </a:r>
          </a:p>
          <a:p>
            <a:pPr rtl="0">
              <a:lnSpc>
                <a:spcPct val="80000"/>
              </a:lnSpc>
              <a:buFontTx/>
              <a:buNone/>
            </a:pPr>
            <a:r>
              <a:rPr lang="fr-FR">
                <a:latin typeface="Arial" charset="0"/>
              </a:rPr>
              <a:t>2.6.3 - Vérifiez votre compréhension - Ports et adresses</a:t>
            </a:r>
          </a:p>
          <a:p>
            <a:endParaRPr lang="en-US" dirty="0"/>
          </a:p>
        </p:txBody>
      </p:sp>
    </p:spTree>
    <p:extLst>
      <p:ext uri="{BB962C8B-B14F-4D97-AF65-F5344CB8AC3E}">
        <p14:creationId xmlns:p14="http://schemas.microsoft.com/office/powerpoint/2010/main" val="319068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p:txBody>
      </p:sp>
      <p:sp>
        <p:nvSpPr>
          <p:cNvPr id="4" name="Slide Number Placeholder 3"/>
          <p:cNvSpPr>
            <a:spLocks noGrp="1"/>
          </p:cNvSpPr>
          <p:nvPr>
            <p:ph type="sldNum" sz="quarter" idx="10"/>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p:txBody>
      </p:sp>
      <p:sp>
        <p:nvSpPr>
          <p:cNvPr id="4" name="Slide Number Placeholder 3"/>
          <p:cNvSpPr>
            <a:spLocks noGrp="1"/>
          </p:cNvSpPr>
          <p:nvPr>
            <p:ph type="sldNum" sz="quarter" idx="10"/>
          </p:nvPr>
        </p:nvSpPr>
        <p:spPr/>
        <p:txBody>
          <a:bodyPr/>
          <a:lstStyle/>
          <a:p>
            <a:pPr rtl="0"/>
            <a:fld id="{5641018C-6CAF-B84E-B92C-ECB119457FBA}" type="slidenum">
              <a:rPr/>
              <a:t>112</a:t>
            </a:fld>
            <a:endParaRPr/>
          </a:p>
        </p:txBody>
      </p:sp>
    </p:spTree>
    <p:extLst>
      <p:ext uri="{BB962C8B-B14F-4D97-AF65-F5344CB8AC3E}">
        <p14:creationId xmlns:p14="http://schemas.microsoft.com/office/powerpoint/2010/main" val="41402359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113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2.7.1 - Configuration manuelle des adresses IP pour les périphériques finaux</a:t>
            </a:r>
          </a:p>
          <a:p>
            <a:endParaRPr lang="en-US" dirty="0"/>
          </a:p>
        </p:txBody>
      </p:sp>
    </p:spTree>
    <p:extLst>
      <p:ext uri="{BB962C8B-B14F-4D97-AF65-F5344CB8AC3E}">
        <p14:creationId xmlns:p14="http://schemas.microsoft.com/office/powerpoint/2010/main" val="16689328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114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 2.7.2 - Configuration automatique des adresses IP des périphériques finaux</a:t>
            </a:r>
          </a:p>
          <a:p>
            <a:pPr rtl="0"/>
            <a:r>
              <a:rPr lang="fr-FR"/>
              <a:t>2.7.3 - Contrôleur de syntaxe - Vérification de la configuration IP de Windows PC</a:t>
            </a:r>
          </a:p>
        </p:txBody>
      </p:sp>
    </p:spTree>
    <p:extLst>
      <p:ext uri="{BB962C8B-B14F-4D97-AF65-F5344CB8AC3E}">
        <p14:creationId xmlns:p14="http://schemas.microsoft.com/office/powerpoint/2010/main" val="17613470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115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2.7.4 - Configuration de l'interface de commutateur virtuelle</a:t>
            </a:r>
          </a:p>
          <a:p>
            <a:pPr rtl="0"/>
            <a:r>
              <a:rPr lang="fr-FR"/>
              <a:t>2.7.5 - Contrôleur de syntaxe - Configuration de l'interface de commutateur virtuelle</a:t>
            </a:r>
          </a:p>
        </p:txBody>
      </p:sp>
    </p:spTree>
    <p:extLst>
      <p:ext uri="{BB962C8B-B14F-4D97-AF65-F5344CB8AC3E}">
        <p14:creationId xmlns:p14="http://schemas.microsoft.com/office/powerpoint/2010/main" val="27149770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116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2.7.6 - Packet Tracer- Mise en œuvre de la connectivité de base</a:t>
            </a:r>
          </a:p>
        </p:txBody>
      </p:sp>
    </p:spTree>
    <p:extLst>
      <p:ext uri="{BB962C8B-B14F-4D97-AF65-F5344CB8AC3E}">
        <p14:creationId xmlns:p14="http://schemas.microsoft.com/office/powerpoint/2010/main" val="29873935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117</a:t>
            </a:fld>
            <a:endParaRPr>
              <a:solidFill>
                <a:prstClr val="black"/>
              </a:solidFill>
            </a:endParaRPr>
          </a:p>
        </p:txBody>
      </p:sp>
    </p:spTree>
    <p:extLst>
      <p:ext uri="{BB962C8B-B14F-4D97-AF65-F5344CB8AC3E}">
        <p14:creationId xmlns:p14="http://schemas.microsoft.com/office/powerpoint/2010/main" val="21916106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118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a:p>
            <a:pPr rtl="0">
              <a:lnSpc>
                <a:spcPct val="80000"/>
              </a:lnSpc>
              <a:buFontTx/>
              <a:buNone/>
            </a:pPr>
            <a:r>
              <a:rPr lang="fr-FR">
                <a:latin typeface="Arial" charset="0"/>
              </a:rPr>
              <a:t>2.8.1 - Vidéo - Tester l'attribution de l'interface</a:t>
            </a:r>
          </a:p>
          <a:p>
            <a:pPr>
              <a:lnSpc>
                <a:spcPct val="80000"/>
              </a:lnSpc>
              <a:buFontTx/>
              <a:buNone/>
            </a:pPr>
            <a:endParaRPr lang="en-US" dirty="0"/>
          </a:p>
        </p:txBody>
      </p:sp>
    </p:spTree>
    <p:extLst>
      <p:ext uri="{BB962C8B-B14F-4D97-AF65-F5344CB8AC3E}">
        <p14:creationId xmlns:p14="http://schemas.microsoft.com/office/powerpoint/2010/main" val="2060959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119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a:p>
            <a:pPr rtl="0">
              <a:lnSpc>
                <a:spcPct val="80000"/>
              </a:lnSpc>
              <a:buFontTx/>
              <a:buNone/>
            </a:pPr>
            <a:r>
              <a:rPr lang="fr-FR">
                <a:latin typeface="Arial" charset="0"/>
              </a:rPr>
              <a:t>2.8.2 - Vidéo - Test de connectivité de bout en bout</a:t>
            </a:r>
          </a:p>
        </p:txBody>
      </p:sp>
    </p:spTree>
    <p:extLst>
      <p:ext uri="{BB962C8B-B14F-4D97-AF65-F5344CB8AC3E}">
        <p14:creationId xmlns:p14="http://schemas.microsoft.com/office/powerpoint/2010/main" val="28285358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120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a:p>
            <a:pPr rtl="0">
              <a:lnSpc>
                <a:spcPct val="80000"/>
              </a:lnSpc>
              <a:buFontTx/>
              <a:buNone/>
            </a:pPr>
            <a:r>
              <a:rPr lang="fr-FR">
                <a:latin typeface="Arial" charset="0"/>
              </a:rPr>
              <a:t>2.8.2 - Vidéo - Test de connectivité de bout en bout</a:t>
            </a:r>
          </a:p>
        </p:txBody>
      </p:sp>
    </p:spTree>
    <p:extLst>
      <p:ext uri="{BB962C8B-B14F-4D97-AF65-F5344CB8AC3E}">
        <p14:creationId xmlns:p14="http://schemas.microsoft.com/office/powerpoint/2010/main" val="5977682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p:txBody>
      </p:sp>
      <p:sp>
        <p:nvSpPr>
          <p:cNvPr id="4" name="Slide Number Placeholder 3"/>
          <p:cNvSpPr>
            <a:spLocks noGrp="1"/>
          </p:cNvSpPr>
          <p:nvPr>
            <p:ph type="sldNum" sz="quarter" idx="10"/>
          </p:nvPr>
        </p:nvSpPr>
        <p:spPr/>
        <p:txBody>
          <a:bodyPr/>
          <a:lstStyle/>
          <a:p>
            <a:pPr rtl="0"/>
            <a:fld id="{5641018C-6CAF-B84E-B92C-ECB119457FBA}" type="slidenum">
              <a:rPr/>
              <a:t>121</a:t>
            </a:fld>
            <a:endParaRPr/>
          </a:p>
        </p:txBody>
      </p:sp>
    </p:spTree>
    <p:extLst>
      <p:ext uri="{BB962C8B-B14F-4D97-AF65-F5344CB8AC3E}">
        <p14:creationId xmlns:p14="http://schemas.microsoft.com/office/powerpoint/2010/main" val="77815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1.2.3 — Appareils terminaux</a:t>
            </a:r>
          </a:p>
        </p:txBody>
      </p:sp>
    </p:spTree>
    <p:extLst>
      <p:ext uri="{BB962C8B-B14F-4D97-AF65-F5344CB8AC3E}">
        <p14:creationId xmlns:p14="http://schemas.microsoft.com/office/powerpoint/2010/main" val="34275545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122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2.9.1 - Packet Tracer - Configuration des paramétrés de base de commutateur et de périphérique final</a:t>
            </a:r>
          </a:p>
        </p:txBody>
      </p:sp>
    </p:spTree>
    <p:extLst>
      <p:ext uri="{BB962C8B-B14F-4D97-AF65-F5344CB8AC3E}">
        <p14:creationId xmlns:p14="http://schemas.microsoft.com/office/powerpoint/2010/main" val="9934895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123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2.9.2 – PTPM et TP –  Configuration de base de commutateur et de périphérique final</a:t>
            </a:r>
          </a:p>
        </p:txBody>
      </p:sp>
    </p:spTree>
    <p:extLst>
      <p:ext uri="{BB962C8B-B14F-4D97-AF65-F5344CB8AC3E}">
        <p14:creationId xmlns:p14="http://schemas.microsoft.com/office/powerpoint/2010/main" val="15570536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124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2.9.3 - Qu'est-ce que j'ai appris dans ce module?</a:t>
            </a:r>
          </a:p>
          <a:p>
            <a:pPr rtl="0">
              <a:lnSpc>
                <a:spcPct val="80000"/>
              </a:lnSpc>
              <a:buFontTx/>
              <a:buNone/>
            </a:pPr>
            <a:r>
              <a:rPr lang="fr-FR">
                <a:latin typeface="Arial" charset="0"/>
              </a:rPr>
              <a:t>2.9.4 - Questionnaires de module - Configuration des paramètres de base de commutateur et de périphérique final</a:t>
            </a:r>
          </a:p>
        </p:txBody>
      </p:sp>
    </p:spTree>
    <p:extLst>
      <p:ext uri="{BB962C8B-B14F-4D97-AF65-F5344CB8AC3E}">
        <p14:creationId xmlns:p14="http://schemas.microsoft.com/office/powerpoint/2010/main" val="14173754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125</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Nouveaux termes/commandes</a:t>
            </a:r>
          </a:p>
        </p:txBody>
      </p:sp>
    </p:spTree>
    <p:extLst>
      <p:ext uri="{BB962C8B-B14F-4D97-AF65-F5344CB8AC3E}">
        <p14:creationId xmlns:p14="http://schemas.microsoft.com/office/powerpoint/2010/main" val="271894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Cisco Networking Academy</a:t>
            </a:r>
          </a:p>
          <a:p>
            <a:pPr rtl="0">
              <a:buFontTx/>
              <a:buNone/>
            </a:pPr>
            <a:r>
              <a:rPr lang="fr-FR" b="0"/>
              <a:t>Introduction aux Réseaux v7.0 (ITN)</a:t>
            </a:r>
          </a:p>
          <a:p>
            <a:pPr rtl="0">
              <a:buFontTx/>
              <a:buNone/>
            </a:pPr>
            <a:r>
              <a:rPr lang="fr-FR" sz="1200" b="0"/>
              <a:t>Module 3: </a:t>
            </a:r>
            <a:r>
              <a:rPr lang="fr-FR" sz="1200">
                <a:solidFill>
                  <a:schemeClr val="accent5">
                    <a:lumMod val="40000"/>
                    <a:lumOff val="60000"/>
                  </a:schemeClr>
                </a:solidFill>
              </a:rPr>
              <a:t>Protocoles et Modèles</a:t>
            </a:r>
          </a:p>
        </p:txBody>
      </p:sp>
      <p:sp>
        <p:nvSpPr>
          <p:cNvPr id="4" name="Slide Number Placeholder 3"/>
          <p:cNvSpPr>
            <a:spLocks noGrp="1"/>
          </p:cNvSpPr>
          <p:nvPr>
            <p:ph type="sldNum" sz="quarter" idx="10"/>
          </p:nvPr>
        </p:nvSpPr>
        <p:spPr/>
        <p:txBody>
          <a:bodyPr/>
          <a:lstStyle/>
          <a:p>
            <a:pPr rtl="0"/>
            <a:fld id="{5641018C-6CAF-B84E-B92C-ECB119457FBA}" type="slidenum">
              <a:rPr/>
              <a:t>126</a:t>
            </a:fld>
            <a:endParaRPr/>
          </a:p>
        </p:txBody>
      </p:sp>
    </p:spTree>
    <p:extLst>
      <p:ext uri="{BB962C8B-B14F-4D97-AF65-F5344CB8AC3E}">
        <p14:creationId xmlns:p14="http://schemas.microsoft.com/office/powerpoint/2010/main" val="42347222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127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3.0 – Introduction</a:t>
            </a:r>
          </a:p>
          <a:p>
            <a:pPr rtl="0">
              <a:lnSpc>
                <a:spcPct val="80000"/>
              </a:lnSpc>
              <a:buFontTx/>
              <a:buNone/>
            </a:pPr>
            <a:r>
              <a:rPr lang="fr-FR" sz="1200" kern="1200">
                <a:solidFill>
                  <a:schemeClr val="tx1"/>
                </a:solidFill>
                <a:latin typeface="Arial" charset="0"/>
                <a:ea typeface="ＭＳ Ｐゴシック" charset="0"/>
                <a:cs typeface="ＭＳ Ｐゴシック" charset="0"/>
              </a:rPr>
              <a:t>3.0.2 – </a:t>
            </a:r>
            <a:r>
              <a:rPr lang="fr-FR" sz="1200" kern="1200">
                <a:solidFill>
                  <a:schemeClr val="tx1"/>
                </a:solidFill>
                <a:latin typeface="+mn-lt"/>
                <a:ea typeface="+mn-ea"/>
                <a:cs typeface="+mn-cs"/>
              </a:rPr>
              <a:t>Qu'est-ce que</a:t>
            </a:r>
            <a:r>
              <a:rPr lang="fr-FR" sz="1200" kern="1200" baseline="0">
                <a:solidFill>
                  <a:schemeClr val="tx1"/>
                </a:solidFill>
                <a:latin typeface="+mn-lt"/>
                <a:ea typeface="+mn-ea"/>
                <a:cs typeface="+mn-cs"/>
              </a:rPr>
              <a:t> je vais apprendre à faire dans ce module?</a:t>
            </a:r>
          </a:p>
          <a:p>
            <a:endParaRPr lang="en-GB" dirty="0"/>
          </a:p>
        </p:txBody>
      </p:sp>
    </p:spTree>
    <p:extLst>
      <p:ext uri="{BB962C8B-B14F-4D97-AF65-F5344CB8AC3E}">
        <p14:creationId xmlns:p14="http://schemas.microsoft.com/office/powerpoint/2010/main" val="6971991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128</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3.0 – Introduction</a:t>
            </a:r>
          </a:p>
          <a:p>
            <a:pPr rtl="0">
              <a:lnSpc>
                <a:spcPct val="80000"/>
              </a:lnSpc>
              <a:buFontTx/>
              <a:buNone/>
            </a:pPr>
            <a:r>
              <a:rPr lang="fr-FR" sz="1200" kern="1200">
                <a:solidFill>
                  <a:schemeClr val="tx1"/>
                </a:solidFill>
                <a:latin typeface="Arial" charset="0"/>
                <a:ea typeface="ＭＳ Ｐゴシック" charset="0"/>
                <a:cs typeface="ＭＳ Ｐゴシック" charset="0"/>
              </a:rPr>
              <a:t>3.0.3 – </a:t>
            </a:r>
            <a:r>
              <a:rPr lang="fr-FR"/>
              <a:t>Exercice en Classe - Conception d'Un Système de Communication</a:t>
            </a:r>
          </a:p>
        </p:txBody>
      </p:sp>
    </p:spTree>
    <p:extLst>
      <p:ext uri="{BB962C8B-B14F-4D97-AF65-F5344CB8AC3E}">
        <p14:creationId xmlns:p14="http://schemas.microsoft.com/office/powerpoint/2010/main" val="13088616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129</a:t>
            </a:fld>
            <a:endParaRPr/>
          </a:p>
        </p:txBody>
      </p:sp>
    </p:spTree>
    <p:extLst>
      <p:ext uri="{BB962C8B-B14F-4D97-AF65-F5344CB8AC3E}">
        <p14:creationId xmlns:p14="http://schemas.microsoft.com/office/powerpoint/2010/main" val="1294179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130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sz="1200" kern="1200">
                <a:solidFill>
                  <a:schemeClr val="tx1"/>
                </a:solidFill>
                <a:latin typeface="Arial" charset="0"/>
                <a:ea typeface="ＭＳ Ｐゴシック" charset="0"/>
                <a:cs typeface="ＭＳ Ｐゴシック" charset="0"/>
              </a:rPr>
              <a:t>3.1.1 — </a:t>
            </a:r>
            <a:r>
              <a:rPr lang="fr-FR"/>
              <a:t>Vidéo — Périphériques dans Une Bulle</a:t>
            </a:r>
          </a:p>
        </p:txBody>
      </p:sp>
    </p:spTree>
    <p:extLst>
      <p:ext uri="{BB962C8B-B14F-4D97-AF65-F5344CB8AC3E}">
        <p14:creationId xmlns:p14="http://schemas.microsoft.com/office/powerpoint/2010/main" val="36471477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3.1.2</a:t>
            </a:r>
            <a:r>
              <a:rPr lang="fr-FR" baseline="0">
                <a:latin typeface="Arial" charset="0"/>
              </a:rPr>
              <a:t> </a:t>
            </a:r>
            <a:r>
              <a:rPr lang="fr-FR" sz="1200" b="0"/>
              <a:t>–</a:t>
            </a:r>
            <a:r>
              <a:rPr lang="fr-FR"/>
              <a:t>Fondamentaux de La Communication</a:t>
            </a:r>
          </a:p>
          <a:p>
            <a:pPr>
              <a:lnSpc>
                <a:spcPct val="80000"/>
              </a:lnSpc>
              <a:buFontTx/>
              <a:buNone/>
            </a:pPr>
            <a:endParaRPr lang="en-US" dirty="0"/>
          </a:p>
        </p:txBody>
      </p:sp>
    </p:spTree>
    <p:extLst>
      <p:ext uri="{BB962C8B-B14F-4D97-AF65-F5344CB8AC3E}">
        <p14:creationId xmlns:p14="http://schemas.microsoft.com/office/powerpoint/2010/main" val="4265919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1.2.4 – </a:t>
            </a:r>
            <a:r>
              <a:rPr lang="fr-FR"/>
              <a:t>Appareils réseau intermédiaires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3.1.3</a:t>
            </a:r>
            <a:r>
              <a:rPr lang="fr-FR" baseline="0">
                <a:latin typeface="Arial" charset="0"/>
              </a:rPr>
              <a:t> </a:t>
            </a:r>
            <a:r>
              <a:rPr lang="fr-FR" sz="1200" b="0"/>
              <a:t>– </a:t>
            </a:r>
            <a:r>
              <a:rPr lang="fr-FR"/>
              <a:t>Protocoles de Communication</a:t>
            </a:r>
          </a:p>
        </p:txBody>
      </p:sp>
    </p:spTree>
    <p:extLst>
      <p:ext uri="{BB962C8B-B14F-4D97-AF65-F5344CB8AC3E}">
        <p14:creationId xmlns:p14="http://schemas.microsoft.com/office/powerpoint/2010/main" val="10206881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3.1.4</a:t>
            </a:r>
            <a:r>
              <a:rPr lang="fr-FR" baseline="0">
                <a:latin typeface="Arial" charset="0"/>
              </a:rPr>
              <a:t> </a:t>
            </a:r>
            <a:r>
              <a:rPr lang="fr-FR" sz="1200" b="0"/>
              <a:t>– </a:t>
            </a:r>
            <a:r>
              <a:rPr lang="fr-FR"/>
              <a:t>Établissement de La Règle</a:t>
            </a:r>
          </a:p>
        </p:txBody>
      </p:sp>
    </p:spTree>
    <p:extLst>
      <p:ext uri="{BB962C8B-B14F-4D97-AF65-F5344CB8AC3E}">
        <p14:creationId xmlns:p14="http://schemas.microsoft.com/office/powerpoint/2010/main" val="39961409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3.1.4</a:t>
            </a:r>
            <a:r>
              <a:rPr lang="fr-FR" baseline="0">
                <a:latin typeface="Arial" charset="0"/>
              </a:rPr>
              <a:t> </a:t>
            </a:r>
            <a:r>
              <a:rPr lang="fr-FR" sz="1200" b="0"/>
              <a:t>– </a:t>
            </a:r>
            <a:r>
              <a:rPr lang="fr-FR"/>
              <a:t>Établissement de La Règle (Suite)</a:t>
            </a:r>
          </a:p>
        </p:txBody>
      </p:sp>
    </p:spTree>
    <p:extLst>
      <p:ext uri="{BB962C8B-B14F-4D97-AF65-F5344CB8AC3E}">
        <p14:creationId xmlns:p14="http://schemas.microsoft.com/office/powerpoint/2010/main" val="36056049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Les Règles</a:t>
            </a:r>
          </a:p>
          <a:p>
            <a:pPr rtl="0">
              <a:lnSpc>
                <a:spcPct val="80000"/>
              </a:lnSpc>
              <a:buFontTx/>
              <a:buNone/>
            </a:pPr>
            <a:r>
              <a:rPr lang="fr-FR">
                <a:latin typeface="Arial" charset="0"/>
              </a:rPr>
              <a:t>3.1.5</a:t>
            </a:r>
            <a:r>
              <a:rPr lang="fr-FR" baseline="0">
                <a:latin typeface="Arial" charset="0"/>
              </a:rPr>
              <a:t> </a:t>
            </a:r>
            <a:r>
              <a:rPr lang="fr-FR" sz="1200" b="0"/>
              <a:t>— </a:t>
            </a:r>
            <a:r>
              <a:rPr lang="fr-FR"/>
              <a:t>Exigences Relatives au Protocole Réseau </a:t>
            </a:r>
          </a:p>
        </p:txBody>
      </p:sp>
    </p:spTree>
    <p:extLst>
      <p:ext uri="{BB962C8B-B14F-4D97-AF65-F5344CB8AC3E}">
        <p14:creationId xmlns:p14="http://schemas.microsoft.com/office/powerpoint/2010/main" val="33535276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3.1.6</a:t>
            </a:r>
            <a:r>
              <a:rPr lang="fr-FR" baseline="0">
                <a:latin typeface="Arial" charset="0"/>
              </a:rPr>
              <a:t> </a:t>
            </a:r>
            <a:r>
              <a:rPr lang="fr-FR" sz="1200" b="0"/>
              <a:t>– </a:t>
            </a:r>
            <a:r>
              <a:rPr lang="fr-FR"/>
              <a:t>Codage des messages</a:t>
            </a:r>
          </a:p>
          <a:p>
            <a:pPr>
              <a:lnSpc>
                <a:spcPct val="80000"/>
              </a:lnSpc>
              <a:buFontTx/>
              <a:buNone/>
            </a:pPr>
            <a:endParaRPr lang="en-US" dirty="0"/>
          </a:p>
        </p:txBody>
      </p:sp>
    </p:spTree>
    <p:extLst>
      <p:ext uri="{BB962C8B-B14F-4D97-AF65-F5344CB8AC3E}">
        <p14:creationId xmlns:p14="http://schemas.microsoft.com/office/powerpoint/2010/main" val="5207707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3.1.7</a:t>
            </a:r>
            <a:r>
              <a:rPr lang="fr-FR" baseline="0">
                <a:latin typeface="Arial" charset="0"/>
              </a:rPr>
              <a:t> </a:t>
            </a:r>
            <a:r>
              <a:rPr lang="fr-FR" sz="1200" b="0"/>
              <a:t>– </a:t>
            </a:r>
            <a:r>
              <a:rPr lang="fr-FR"/>
              <a:t>Format et encapsulation des messages</a:t>
            </a:r>
          </a:p>
        </p:txBody>
      </p:sp>
    </p:spTree>
    <p:extLst>
      <p:ext uri="{BB962C8B-B14F-4D97-AF65-F5344CB8AC3E}">
        <p14:creationId xmlns:p14="http://schemas.microsoft.com/office/powerpoint/2010/main" val="24994007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3.1.8</a:t>
            </a:r>
            <a:r>
              <a:rPr lang="fr-FR" baseline="0">
                <a:latin typeface="Arial" charset="0"/>
              </a:rPr>
              <a:t> </a:t>
            </a:r>
            <a:r>
              <a:rPr lang="fr-FR" sz="1200" b="0"/>
              <a:t>– </a:t>
            </a:r>
            <a:r>
              <a:rPr lang="fr-FR"/>
              <a:t>Taille du Message </a:t>
            </a:r>
          </a:p>
        </p:txBody>
      </p:sp>
    </p:spTree>
    <p:extLst>
      <p:ext uri="{BB962C8B-B14F-4D97-AF65-F5344CB8AC3E}">
        <p14:creationId xmlns:p14="http://schemas.microsoft.com/office/powerpoint/2010/main" val="24481839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3.1.9</a:t>
            </a:r>
            <a:r>
              <a:rPr lang="fr-FR" baseline="0">
                <a:latin typeface="Arial" charset="0"/>
              </a:rPr>
              <a:t> </a:t>
            </a:r>
            <a:r>
              <a:rPr lang="fr-FR" sz="1200" b="0"/>
              <a:t>– </a:t>
            </a:r>
            <a:r>
              <a:rPr lang="fr-FR"/>
              <a:t>Synchronisation du Message</a:t>
            </a:r>
          </a:p>
        </p:txBody>
      </p:sp>
    </p:spTree>
    <p:extLst>
      <p:ext uri="{BB962C8B-B14F-4D97-AF65-F5344CB8AC3E}">
        <p14:creationId xmlns:p14="http://schemas.microsoft.com/office/powerpoint/2010/main" val="28682384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3.1.10</a:t>
            </a:r>
            <a:r>
              <a:rPr lang="fr-FR" baseline="0">
                <a:latin typeface="Arial" charset="0"/>
              </a:rPr>
              <a:t> </a:t>
            </a:r>
            <a:r>
              <a:rPr lang="fr-FR" sz="1200" b="0"/>
              <a:t>– </a:t>
            </a:r>
            <a:r>
              <a:rPr lang="fr-FR"/>
              <a:t>Options de Remise du Message</a:t>
            </a:r>
          </a:p>
        </p:txBody>
      </p:sp>
    </p:spTree>
    <p:extLst>
      <p:ext uri="{BB962C8B-B14F-4D97-AF65-F5344CB8AC3E}">
        <p14:creationId xmlns:p14="http://schemas.microsoft.com/office/powerpoint/2010/main" val="5585386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3.1 – Les Règles</a:t>
            </a:r>
          </a:p>
          <a:p>
            <a:pPr rtl="0">
              <a:lnSpc>
                <a:spcPct val="80000"/>
              </a:lnSpc>
              <a:buFontTx/>
              <a:buNone/>
            </a:pPr>
            <a:r>
              <a:rPr lang="fr-FR">
                <a:latin typeface="Arial" charset="0"/>
              </a:rPr>
              <a:t>3.1.11</a:t>
            </a:r>
            <a:r>
              <a:rPr lang="fr-FR" baseline="0">
                <a:latin typeface="Arial" charset="0"/>
              </a:rPr>
              <a:t> </a:t>
            </a:r>
            <a:r>
              <a:rPr lang="fr-FR" sz="1200" b="0"/>
              <a:t>— </a:t>
            </a:r>
            <a:r>
              <a:rPr lang="fr-FR"/>
              <a:t>Remarque sur l'Icône du Nœud </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3.1.12 </a:t>
            </a:r>
            <a:r>
              <a:rPr lang="fr-FR" sz="1200">
                <a:effectLst/>
              </a:rPr>
              <a:t>— Vérifiez votre compréhension — Les Règles</a:t>
            </a:r>
          </a:p>
          <a:p>
            <a:pPr>
              <a:lnSpc>
                <a:spcPct val="80000"/>
              </a:lnSpc>
              <a:buFontTx/>
              <a:buNone/>
            </a:pPr>
            <a:endParaRPr lang="en-US" dirty="0"/>
          </a:p>
        </p:txBody>
      </p:sp>
    </p:spTree>
    <p:extLst>
      <p:ext uri="{BB962C8B-B14F-4D97-AF65-F5344CB8AC3E}">
        <p14:creationId xmlns:p14="http://schemas.microsoft.com/office/powerpoint/2010/main" val="189370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1.2.5 — </a:t>
            </a:r>
            <a:r>
              <a:rPr lang="fr-FR"/>
              <a:t>Support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1.2.6 — Vérifiez votre compréhension — Composants réseau</a:t>
            </a:r>
          </a:p>
        </p:txBody>
      </p:sp>
    </p:spTree>
    <p:extLst>
      <p:ext uri="{BB962C8B-B14F-4D97-AF65-F5344CB8AC3E}">
        <p14:creationId xmlns:p14="http://schemas.microsoft.com/office/powerpoint/2010/main" val="34275545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3.2 — Protocoles</a:t>
            </a:r>
          </a:p>
        </p:txBody>
      </p:sp>
      <p:sp>
        <p:nvSpPr>
          <p:cNvPr id="4" name="Slide Number Placeholder 3"/>
          <p:cNvSpPr>
            <a:spLocks noGrp="1"/>
          </p:cNvSpPr>
          <p:nvPr>
            <p:ph type="sldNum" sz="quarter" idx="10"/>
          </p:nvPr>
        </p:nvSpPr>
        <p:spPr/>
        <p:txBody>
          <a:bodyPr/>
          <a:lstStyle/>
          <a:p>
            <a:pPr rtl="0"/>
            <a:fld id="{5641018C-6CAF-B84E-B92C-ECB119457FBA}" type="slidenum">
              <a:rPr/>
              <a:t>142</a:t>
            </a:fld>
            <a:endParaRPr/>
          </a:p>
        </p:txBody>
      </p:sp>
    </p:spTree>
    <p:extLst>
      <p:ext uri="{BB962C8B-B14F-4D97-AF65-F5344CB8AC3E}">
        <p14:creationId xmlns:p14="http://schemas.microsoft.com/office/powerpoint/2010/main" val="1699813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3.2 —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3.2.1 — </a:t>
            </a:r>
            <a:r>
              <a:rPr lang="fr-FR"/>
              <a:t>Aperçu du protocole réseau</a:t>
            </a:r>
          </a:p>
        </p:txBody>
      </p:sp>
    </p:spTree>
    <p:extLst>
      <p:ext uri="{BB962C8B-B14F-4D97-AF65-F5344CB8AC3E}">
        <p14:creationId xmlns:p14="http://schemas.microsoft.com/office/powerpoint/2010/main" val="28349264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3.2 —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3.2.2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Fonctions du Protocole Réseau </a:t>
            </a:r>
          </a:p>
        </p:txBody>
      </p:sp>
    </p:spTree>
    <p:extLst>
      <p:ext uri="{BB962C8B-B14F-4D97-AF65-F5344CB8AC3E}">
        <p14:creationId xmlns:p14="http://schemas.microsoft.com/office/powerpoint/2010/main" val="34537251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3.2 —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3.2.3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Interaction de Protocole</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3.2.4</a:t>
            </a:r>
            <a:r>
              <a:rPr lang="fr-FR" sz="1200" kern="1200" baseline="0">
                <a:solidFill>
                  <a:schemeClr val="tx1"/>
                </a:solidFill>
                <a:latin typeface="Arial" charset="0"/>
                <a:ea typeface="ＭＳ Ｐゴシック" charset="0"/>
                <a:cs typeface="ＭＳ Ｐゴシック" charset="0"/>
              </a:rPr>
              <a:t> </a:t>
            </a:r>
            <a:r>
              <a:rPr lang="fr-FR" sz="1200">
                <a:effectLst/>
              </a:rPr>
              <a:t>–Vérifiez votre compréhension - </a:t>
            </a:r>
            <a:r>
              <a:rPr lang="fr-FR" sz="1200" b="0"/>
              <a:t>Protocoles</a:t>
            </a:r>
            <a:r>
              <a:rPr lang="fr-FR" sz="1200" b="0" baseline="0"/>
              <a:t> </a:t>
            </a:r>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7364465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146</a:t>
            </a:fld>
            <a:endParaRPr>
              <a:solidFill>
                <a:prstClr val="black"/>
              </a:solidFill>
            </a:endParaRPr>
          </a:p>
        </p:txBody>
      </p:sp>
    </p:spTree>
    <p:extLst>
      <p:ext uri="{BB962C8B-B14F-4D97-AF65-F5344CB8AC3E}">
        <p14:creationId xmlns:p14="http://schemas.microsoft.com/office/powerpoint/2010/main" val="26384054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3.3.1</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Suites de protocoles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147</a:t>
            </a:fld>
            <a:endParaRPr>
              <a:solidFill>
                <a:prstClr val="black"/>
              </a:solidFill>
            </a:endParaRPr>
          </a:p>
        </p:txBody>
      </p:sp>
    </p:spTree>
    <p:extLst>
      <p:ext uri="{BB962C8B-B14F-4D97-AF65-F5344CB8AC3E}">
        <p14:creationId xmlns:p14="http://schemas.microsoft.com/office/powerpoint/2010/main" val="15788788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3.3.2</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Évolution des suites de protocoles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148</a:t>
            </a:fld>
            <a:endParaRPr>
              <a:solidFill>
                <a:prstClr val="black"/>
              </a:solidFill>
            </a:endParaRPr>
          </a:p>
        </p:txBody>
      </p:sp>
    </p:spTree>
    <p:extLst>
      <p:ext uri="{BB962C8B-B14F-4D97-AF65-F5344CB8AC3E}">
        <p14:creationId xmlns:p14="http://schemas.microsoft.com/office/powerpoint/2010/main" val="28541372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3.3.3</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Exemple de protocole TCP/IP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149</a:t>
            </a:fld>
            <a:endParaRPr>
              <a:solidFill>
                <a:prstClr val="black"/>
              </a:solidFill>
            </a:endParaRPr>
          </a:p>
        </p:txBody>
      </p:sp>
    </p:spTree>
    <p:extLst>
      <p:ext uri="{BB962C8B-B14F-4D97-AF65-F5344CB8AC3E}">
        <p14:creationId xmlns:p14="http://schemas.microsoft.com/office/powerpoint/2010/main" val="31092355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3.3.4</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Suite de Protocoles TCP/IP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150</a:t>
            </a:fld>
            <a:endParaRPr>
              <a:solidFill>
                <a:prstClr val="black"/>
              </a:solidFill>
            </a:endParaRPr>
          </a:p>
        </p:txBody>
      </p:sp>
    </p:spTree>
    <p:extLst>
      <p:ext uri="{BB962C8B-B14F-4D97-AF65-F5344CB8AC3E}">
        <p14:creationId xmlns:p14="http://schemas.microsoft.com/office/powerpoint/2010/main" val="16147052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3.3 Suites</a:t>
            </a:r>
            <a:r>
              <a:rPr lang="fr-FR" sz="1200" b="0" baseline="0"/>
              <a:t> de protocoles</a:t>
            </a:r>
          </a:p>
          <a:p>
            <a:pPr rtl="0">
              <a:lnSpc>
                <a:spcPct val="80000"/>
              </a:lnSpc>
              <a:buFontTx/>
              <a:buNone/>
            </a:pPr>
            <a:r>
              <a:rPr lang="fr-FR" sz="1200" kern="1200">
                <a:solidFill>
                  <a:schemeClr val="tx1"/>
                </a:solidFill>
                <a:latin typeface="Arial" charset="0"/>
                <a:ea typeface="ＭＳ Ｐゴシック" charset="0"/>
                <a:cs typeface="ＭＳ Ｐゴシック" charset="0"/>
              </a:rPr>
              <a:t>3.3.5</a:t>
            </a:r>
            <a:r>
              <a:rPr lang="fr-FR" sz="1200" kern="1200" baseline="0">
                <a:solidFill>
                  <a:schemeClr val="tx1"/>
                </a:solidFill>
                <a:latin typeface="Arial" charset="0"/>
                <a:ea typeface="ＭＳ Ｐゴシック" charset="0"/>
                <a:cs typeface="ＭＳ Ｐゴシック" charset="0"/>
              </a:rPr>
              <a:t> </a:t>
            </a:r>
            <a:r>
              <a:rPr lang="fr-FR" sz="1200" kern="1200">
                <a:solidFill>
                  <a:schemeClr val="tx1"/>
                </a:solidFill>
                <a:latin typeface="Arial" charset="0"/>
                <a:ea typeface="ＭＳ Ｐゴシック" charset="0"/>
                <a:cs typeface="ＭＳ Ｐゴシック" charset="0"/>
              </a:rPr>
              <a:t>– </a:t>
            </a:r>
            <a:r>
              <a:rPr lang="fr-FR"/>
              <a:t>Processus de Communication TCP/IP</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3.3.6 </a:t>
            </a:r>
            <a:r>
              <a:rPr lang="fr-FR" sz="1200">
                <a:effectLst/>
              </a:rPr>
              <a:t>— Vérifiez votre compréhension —</a:t>
            </a:r>
            <a:r>
              <a:rPr lang="fr-FR" sz="1200" baseline="0">
                <a:effectLst/>
              </a:rPr>
              <a:t> </a:t>
            </a:r>
            <a:r>
              <a:rPr lang="fr-FR" sz="1200" b="0"/>
              <a:t> Suites</a:t>
            </a:r>
            <a:r>
              <a:rPr lang="fr-FR" sz="1200" b="0" baseline="0"/>
              <a:t>de protocoles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151</a:t>
            </a:fld>
            <a:endParaRPr>
              <a:solidFill>
                <a:prstClr val="black"/>
              </a:solidFill>
            </a:endParaRPr>
          </a:p>
        </p:txBody>
      </p:sp>
    </p:spTree>
    <p:extLst>
      <p:ext uri="{BB962C8B-B14F-4D97-AF65-F5344CB8AC3E}">
        <p14:creationId xmlns:p14="http://schemas.microsoft.com/office/powerpoint/2010/main" val="2426422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rtl="0">
              <a:lnSpc>
                <a:spcPct val="80000"/>
              </a:lnSpc>
              <a:buFontTx/>
              <a:buNone/>
            </a:pPr>
            <a:r>
              <a:rPr lang="fr-FR" sz="1200" kern="1200">
                <a:solidFill>
                  <a:schemeClr val="tx1"/>
                </a:solidFill>
                <a:latin typeface="Arial" charset="0"/>
                <a:ea typeface="ＭＳ Ｐゴシック" charset="0"/>
                <a:cs typeface="ＭＳ Ｐゴシック" charset="0"/>
              </a:rPr>
              <a:t>1.2.1— Rôles d'hôte</a:t>
            </a:r>
          </a:p>
        </p:txBody>
      </p:sp>
    </p:spTree>
    <p:extLst>
      <p:ext uri="{BB962C8B-B14F-4D97-AF65-F5344CB8AC3E}">
        <p14:creationId xmlns:p14="http://schemas.microsoft.com/office/powerpoint/2010/main" val="34198825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Organismes</a:t>
            </a:r>
            <a:r>
              <a:rPr lang="fr-FR" sz="1200" b="0" baseline="0"/>
              <a:t> de Normalisation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152</a:t>
            </a:fld>
            <a:endParaRPr>
              <a:solidFill>
                <a:prstClr val="black"/>
              </a:solidFill>
            </a:endParaRPr>
          </a:p>
        </p:txBody>
      </p:sp>
    </p:spTree>
    <p:extLst>
      <p:ext uri="{BB962C8B-B14F-4D97-AF65-F5344CB8AC3E}">
        <p14:creationId xmlns:p14="http://schemas.microsoft.com/office/powerpoint/2010/main" val="31256718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 Organismes</a:t>
            </a:r>
            <a:r>
              <a:rPr lang="fr-FR" sz="1200" b="0" baseline="0"/>
              <a:t> de Normalisation</a:t>
            </a:r>
          </a:p>
          <a:p>
            <a:pPr rtl="0"/>
            <a:r>
              <a:rPr lang="fr-FR"/>
              <a:t>3.4.1</a:t>
            </a:r>
            <a:r>
              <a:rPr lang="fr-FR" baseline="0"/>
              <a:t> –Normes ouvertes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153</a:t>
            </a:fld>
            <a:endParaRPr>
              <a:solidFill>
                <a:prstClr val="black"/>
              </a:solidFill>
            </a:endParaRPr>
          </a:p>
        </p:txBody>
      </p:sp>
    </p:spTree>
    <p:extLst>
      <p:ext uri="{BB962C8B-B14F-4D97-AF65-F5344CB8AC3E}">
        <p14:creationId xmlns:p14="http://schemas.microsoft.com/office/powerpoint/2010/main" val="17855021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 Organismes</a:t>
            </a:r>
            <a:r>
              <a:rPr lang="fr-FR" sz="1200" b="0" baseline="0"/>
              <a:t> de Normalisation</a:t>
            </a:r>
          </a:p>
          <a:p>
            <a:pPr rtl="0"/>
            <a:r>
              <a:rPr lang="fr-FR"/>
              <a:t>3.4.2</a:t>
            </a:r>
            <a:r>
              <a:rPr lang="fr-FR" baseline="0"/>
              <a:t> –Normes Internet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154</a:t>
            </a:fld>
            <a:endParaRPr>
              <a:solidFill>
                <a:prstClr val="black"/>
              </a:solidFill>
            </a:endParaRPr>
          </a:p>
        </p:txBody>
      </p:sp>
    </p:spTree>
    <p:extLst>
      <p:ext uri="{BB962C8B-B14F-4D97-AF65-F5344CB8AC3E}">
        <p14:creationId xmlns:p14="http://schemas.microsoft.com/office/powerpoint/2010/main" val="14297579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 Organismes</a:t>
            </a:r>
            <a:r>
              <a:rPr lang="fr-FR" sz="1200" b="0" baseline="0"/>
              <a:t> de Normalisation</a:t>
            </a:r>
          </a:p>
          <a:p>
            <a:pPr rtl="0"/>
            <a:r>
              <a:rPr lang="fr-FR"/>
              <a:t>3.4.2</a:t>
            </a:r>
            <a:r>
              <a:rPr lang="fr-FR" baseline="0"/>
              <a:t> – Normes Internet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155</a:t>
            </a:fld>
            <a:endParaRPr>
              <a:solidFill>
                <a:prstClr val="black"/>
              </a:solidFill>
            </a:endParaRPr>
          </a:p>
        </p:txBody>
      </p:sp>
    </p:spTree>
    <p:extLst>
      <p:ext uri="{BB962C8B-B14F-4D97-AF65-F5344CB8AC3E}">
        <p14:creationId xmlns:p14="http://schemas.microsoft.com/office/powerpoint/2010/main" val="370143393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 Organismes</a:t>
            </a:r>
            <a:r>
              <a:rPr lang="fr-FR" sz="1200" b="0" baseline="0"/>
              <a:t> de Normalisation</a:t>
            </a:r>
          </a:p>
          <a:p>
            <a:pPr rtl="0"/>
            <a:r>
              <a:rPr lang="fr-FR"/>
              <a:t>3.4.3</a:t>
            </a:r>
            <a:r>
              <a:rPr lang="fr-FR" baseline="0"/>
              <a:t> – </a:t>
            </a:r>
            <a:r>
              <a:rPr lang="fr-FR"/>
              <a:t>Normes électroniques et de communication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156</a:t>
            </a:fld>
            <a:endParaRPr>
              <a:solidFill>
                <a:prstClr val="black"/>
              </a:solidFill>
            </a:endParaRPr>
          </a:p>
        </p:txBody>
      </p:sp>
    </p:spTree>
    <p:extLst>
      <p:ext uri="{BB962C8B-B14F-4D97-AF65-F5344CB8AC3E}">
        <p14:creationId xmlns:p14="http://schemas.microsoft.com/office/powerpoint/2010/main" val="2645161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3.4 – Organismes</a:t>
            </a:r>
            <a:r>
              <a:rPr lang="fr-FR" sz="1200" b="0" baseline="0"/>
              <a:t> de Normalisation</a:t>
            </a:r>
          </a:p>
          <a:p>
            <a:pPr rtl="0"/>
            <a:r>
              <a:rPr lang="fr-FR"/>
              <a:t>3.4.4</a:t>
            </a:r>
            <a:r>
              <a:rPr lang="fr-FR" baseline="0"/>
              <a:t> – </a:t>
            </a:r>
            <a:r>
              <a:rPr lang="fr-FR"/>
              <a:t>Travail Pratique - Recherche sur les normes de mise en réseau</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3.4.5</a:t>
            </a:r>
            <a:r>
              <a:rPr lang="fr-FR" sz="1200" kern="1200" baseline="0">
                <a:solidFill>
                  <a:schemeClr val="tx1"/>
                </a:solidFill>
                <a:latin typeface="Arial" charset="0"/>
                <a:ea typeface="ＭＳ Ｐゴシック" charset="0"/>
                <a:cs typeface="ＭＳ Ｐゴシック" charset="0"/>
              </a:rPr>
              <a:t> </a:t>
            </a:r>
            <a:r>
              <a:rPr lang="fr-FR" sz="1200">
                <a:effectLst/>
              </a:rPr>
              <a:t>— Vérifiez votre compréhension — Organismes de normalisation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157</a:t>
            </a:fld>
            <a:endParaRPr>
              <a:solidFill>
                <a:prstClr val="black"/>
              </a:solidFill>
            </a:endParaRPr>
          </a:p>
        </p:txBody>
      </p:sp>
    </p:spTree>
    <p:extLst>
      <p:ext uri="{BB962C8B-B14F-4D97-AF65-F5344CB8AC3E}">
        <p14:creationId xmlns:p14="http://schemas.microsoft.com/office/powerpoint/2010/main" val="34613044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158</a:t>
            </a:fld>
            <a:endParaRPr>
              <a:solidFill>
                <a:prstClr val="black"/>
              </a:solidFill>
            </a:endParaRPr>
          </a:p>
        </p:txBody>
      </p:sp>
    </p:spTree>
    <p:extLst>
      <p:ext uri="{BB962C8B-B14F-4D97-AF65-F5344CB8AC3E}">
        <p14:creationId xmlns:p14="http://schemas.microsoft.com/office/powerpoint/2010/main" val="22608310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159</a:t>
            </a:fld>
            <a:endParaRPr>
              <a:solidFill>
                <a:prstClr val="black"/>
              </a:solidFill>
            </a:endParaRPr>
          </a:p>
        </p:txBody>
      </p:sp>
    </p:spTree>
    <p:extLst>
      <p:ext uri="{BB962C8B-B14F-4D97-AF65-F5344CB8AC3E}">
        <p14:creationId xmlns:p14="http://schemas.microsoft.com/office/powerpoint/2010/main" val="19284194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3.5.1 </a:t>
            </a:r>
            <a:r>
              <a:rPr lang="fr-FR"/>
              <a:t>Les Avantages de l'Utilisation d'Un Modèle en Couches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160</a:t>
            </a:fld>
            <a:endParaRPr>
              <a:solidFill>
                <a:prstClr val="black"/>
              </a:solidFill>
            </a:endParaRPr>
          </a:p>
        </p:txBody>
      </p:sp>
    </p:spTree>
    <p:extLst>
      <p:ext uri="{BB962C8B-B14F-4D97-AF65-F5344CB8AC3E}">
        <p14:creationId xmlns:p14="http://schemas.microsoft.com/office/powerpoint/2010/main" val="40462369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3.5.1 </a:t>
            </a:r>
            <a:r>
              <a:rPr lang="fr-FR"/>
              <a:t>Les Avantages de l'Utilisation d'Un Modèle en Couches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161</a:t>
            </a:fld>
            <a:endParaRPr>
              <a:solidFill>
                <a:prstClr val="black"/>
              </a:solidFill>
            </a:endParaRPr>
          </a:p>
        </p:txBody>
      </p:sp>
    </p:spTree>
    <p:extLst>
      <p:ext uri="{BB962C8B-B14F-4D97-AF65-F5344CB8AC3E}">
        <p14:creationId xmlns:p14="http://schemas.microsoft.com/office/powerpoint/2010/main" val="135139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1.2.2 – Peer-to-peer</a:t>
            </a:r>
          </a:p>
          <a:p>
            <a:pPr>
              <a:lnSpc>
                <a:spcPct val="80000"/>
              </a:lnSpc>
              <a:buFontTx/>
              <a:buNone/>
            </a:pPr>
            <a:endParaRPr lang="en-US" dirty="0"/>
          </a:p>
        </p:txBody>
      </p:sp>
    </p:spTree>
    <p:extLst>
      <p:ext uri="{BB962C8B-B14F-4D97-AF65-F5344CB8AC3E}">
        <p14:creationId xmlns:p14="http://schemas.microsoft.com/office/powerpoint/2010/main" val="298868819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3.5.2 – </a:t>
            </a:r>
            <a:r>
              <a:rPr lang="fr-FR" sz="1200"/>
              <a:t> Le Modèle de Référence OSI</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162</a:t>
            </a:fld>
            <a:endParaRPr>
              <a:solidFill>
                <a:prstClr val="black"/>
              </a:solidFill>
            </a:endParaRPr>
          </a:p>
        </p:txBody>
      </p:sp>
    </p:spTree>
    <p:extLst>
      <p:ext uri="{BB962C8B-B14F-4D97-AF65-F5344CB8AC3E}">
        <p14:creationId xmlns:p14="http://schemas.microsoft.com/office/powerpoint/2010/main" val="33452591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3.5.3 – </a:t>
            </a:r>
            <a:r>
              <a:rPr lang="fr-FR" sz="1200"/>
              <a:t> Le Modèle de référence TCP/IP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163</a:t>
            </a:fld>
            <a:endParaRPr>
              <a:solidFill>
                <a:prstClr val="black"/>
              </a:solidFill>
            </a:endParaRPr>
          </a:p>
        </p:txBody>
      </p:sp>
    </p:spTree>
    <p:extLst>
      <p:ext uri="{BB962C8B-B14F-4D97-AF65-F5344CB8AC3E}">
        <p14:creationId xmlns:p14="http://schemas.microsoft.com/office/powerpoint/2010/main" val="226504503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3.5.4 – </a:t>
            </a:r>
            <a:r>
              <a:rPr lang="fr-FR"/>
              <a:t>Comparaison des modèles OSI et TCP/IP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164</a:t>
            </a:fld>
            <a:endParaRPr>
              <a:solidFill>
                <a:prstClr val="black"/>
              </a:solidFill>
            </a:endParaRPr>
          </a:p>
        </p:txBody>
      </p:sp>
    </p:spTree>
    <p:extLst>
      <p:ext uri="{BB962C8B-B14F-4D97-AF65-F5344CB8AC3E}">
        <p14:creationId xmlns:p14="http://schemas.microsoft.com/office/powerpoint/2010/main" val="46614368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3.5 - Modèles de Référence</a:t>
            </a:r>
          </a:p>
          <a:p>
            <a:pPr rtl="0">
              <a:lnSpc>
                <a:spcPct val="80000"/>
              </a:lnSpc>
              <a:buFontTx/>
              <a:buNone/>
            </a:pPr>
            <a:r>
              <a:rPr lang="fr-FR">
                <a:latin typeface="Arial" charset="0"/>
              </a:rPr>
              <a:t>3.5.5 – </a:t>
            </a:r>
            <a:r>
              <a:rPr lang="fr-FR"/>
              <a:t>Packet Tracer – Étudier les modèles TCP/IP et OSI en action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165</a:t>
            </a:fld>
            <a:endParaRPr>
              <a:solidFill>
                <a:prstClr val="black"/>
              </a:solidFill>
            </a:endParaRPr>
          </a:p>
        </p:txBody>
      </p:sp>
    </p:spTree>
    <p:extLst>
      <p:ext uri="{BB962C8B-B14F-4D97-AF65-F5344CB8AC3E}">
        <p14:creationId xmlns:p14="http://schemas.microsoft.com/office/powerpoint/2010/main" val="9213339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Encapsulation</a:t>
            </a:r>
            <a:r>
              <a:rPr lang="fr-FR" sz="1200" b="0" baseline="0"/>
              <a:t> de Données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166</a:t>
            </a:fld>
            <a:endParaRPr>
              <a:solidFill>
                <a:prstClr val="black"/>
              </a:solidFill>
            </a:endParaRPr>
          </a:p>
        </p:txBody>
      </p:sp>
    </p:spTree>
    <p:extLst>
      <p:ext uri="{BB962C8B-B14F-4D97-AF65-F5344CB8AC3E}">
        <p14:creationId xmlns:p14="http://schemas.microsoft.com/office/powerpoint/2010/main" val="161712670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3.6.1 - Segmentation</a:t>
            </a:r>
            <a:r>
              <a:rPr lang="fr-FR" baseline="0">
                <a:latin typeface="Arial" charset="0"/>
              </a:rPr>
              <a:t> des messages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167</a:t>
            </a:fld>
            <a:endParaRPr>
              <a:solidFill>
                <a:prstClr val="black"/>
              </a:solidFill>
            </a:endParaRPr>
          </a:p>
        </p:txBody>
      </p:sp>
    </p:spTree>
    <p:extLst>
      <p:ext uri="{BB962C8B-B14F-4D97-AF65-F5344CB8AC3E}">
        <p14:creationId xmlns:p14="http://schemas.microsoft.com/office/powerpoint/2010/main" val="29225593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3.6.1 - Segmentation</a:t>
            </a:r>
            <a:r>
              <a:rPr lang="fr-FR" baseline="0">
                <a:latin typeface="Arial" charset="0"/>
              </a:rPr>
              <a:t> des messages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168</a:t>
            </a:fld>
            <a:endParaRPr>
              <a:solidFill>
                <a:prstClr val="black"/>
              </a:solidFill>
            </a:endParaRPr>
          </a:p>
        </p:txBody>
      </p:sp>
    </p:spTree>
    <p:extLst>
      <p:ext uri="{BB962C8B-B14F-4D97-AF65-F5344CB8AC3E}">
        <p14:creationId xmlns:p14="http://schemas.microsoft.com/office/powerpoint/2010/main" val="27475843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3.6.2 — Séquençage</a:t>
            </a:r>
            <a:r>
              <a:rPr lang="fr-FR" baseline="0">
                <a:latin typeface="Arial" charset="0"/>
              </a:rPr>
              <a: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169</a:t>
            </a:fld>
            <a:endParaRPr>
              <a:solidFill>
                <a:prstClr val="black"/>
              </a:solidFill>
            </a:endParaRPr>
          </a:p>
        </p:txBody>
      </p:sp>
    </p:spTree>
    <p:extLst>
      <p:ext uri="{BB962C8B-B14F-4D97-AF65-F5344CB8AC3E}">
        <p14:creationId xmlns:p14="http://schemas.microsoft.com/office/powerpoint/2010/main" val="42584711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3.6.3 – </a:t>
            </a:r>
            <a:r>
              <a:rPr lang="fr-FR"/>
              <a:t>Unités de Données de Protocole</a:t>
            </a:r>
            <a:r>
              <a:rPr lang="fr-FR" baseline="0">
                <a:latin typeface="Arial" charset="0"/>
              </a:rPr>
              <a: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170</a:t>
            </a:fld>
            <a:endParaRPr>
              <a:solidFill>
                <a:prstClr val="black"/>
              </a:solidFill>
            </a:endParaRPr>
          </a:p>
        </p:txBody>
      </p:sp>
    </p:spTree>
    <p:extLst>
      <p:ext uri="{BB962C8B-B14F-4D97-AF65-F5344CB8AC3E}">
        <p14:creationId xmlns:p14="http://schemas.microsoft.com/office/powerpoint/2010/main" val="30518396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3.6.4 – </a:t>
            </a:r>
            <a:r>
              <a:rPr lang="fr-FR" sz="1200" kern="1200">
                <a:solidFill>
                  <a:schemeClr val="tx1"/>
                </a:solidFill>
                <a:latin typeface="Arial" charset="0"/>
                <a:ea typeface="ＭＳ Ｐゴシック" charset="0"/>
                <a:cs typeface="ＭＳ Ｐゴシック" charset="0"/>
              </a:rPr>
              <a:t> </a:t>
            </a:r>
            <a:r>
              <a:rPr lang="fr-FR"/>
              <a:t>Exemple d'Encapsulation</a:t>
            </a:r>
          </a:p>
          <a:p>
            <a:pPr marL="0" marR="0" lvl="0" indent="0" algn="l" defTabSz="457200" rtl="0" eaLnBrk="1" fontAlgn="auto" latinLnBrk="0" hangingPunct="1">
              <a:lnSpc>
                <a:spcPct val="80000"/>
              </a:lnSpc>
              <a:spcBef>
                <a:spcPts val="0"/>
              </a:spcBef>
              <a:spcAft>
                <a:spcPts val="0"/>
              </a:spcAft>
              <a:buClrTx/>
              <a:buSzTx/>
              <a:buFontTx/>
              <a:buNone/>
              <a:tabLst/>
              <a:defRPr/>
            </a:pPr>
            <a:endParaRPr lang="en-GB" b="0"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171</a:t>
            </a:fld>
            <a:endParaRPr>
              <a:solidFill>
                <a:prstClr val="black"/>
              </a:solidFill>
            </a:endParaRPr>
          </a:p>
        </p:txBody>
      </p:sp>
    </p:spTree>
    <p:extLst>
      <p:ext uri="{BB962C8B-B14F-4D97-AF65-F5344CB8AC3E}">
        <p14:creationId xmlns:p14="http://schemas.microsoft.com/office/powerpoint/2010/main" val="4247472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3.6 - Encapsulation</a:t>
            </a:r>
            <a:r>
              <a:rPr lang="fr-FR" sz="1200" b="0" baseline="0"/>
              <a:t> de Données</a:t>
            </a:r>
          </a:p>
          <a:p>
            <a:pPr rtl="0">
              <a:lnSpc>
                <a:spcPct val="80000"/>
              </a:lnSpc>
              <a:buFontTx/>
              <a:buNone/>
            </a:pPr>
            <a:r>
              <a:rPr lang="fr-FR">
                <a:latin typeface="Arial" charset="0"/>
              </a:rPr>
              <a:t>3.6.5 – </a:t>
            </a:r>
            <a:r>
              <a:rPr lang="fr-FR"/>
              <a:t>Exemple de Désencapsulation</a:t>
            </a:r>
          </a:p>
          <a:p>
            <a:pPr rtl="0">
              <a:buFontTx/>
              <a:buNone/>
            </a:pPr>
            <a:r>
              <a:rPr lang="fr-FR"/>
              <a:t>3.6.6 </a:t>
            </a:r>
            <a:r>
              <a:rPr lang="fr-FR" sz="1200">
                <a:effectLst/>
              </a:rPr>
              <a:t>— Vérifiez votre compréhension —</a:t>
            </a:r>
            <a:r>
              <a:rPr lang="fr-FR" sz="1200" baseline="0">
                <a:effectLst/>
              </a:rPr>
              <a:t> </a:t>
            </a:r>
            <a:r>
              <a:rPr lang="fr-FR" sz="1200" b="0"/>
              <a:t> Encapsulation des</a:t>
            </a:r>
            <a:r>
              <a:rPr lang="fr-FR" sz="1200" b="0" baseline="0"/>
              <a:t>données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172</a:t>
            </a:fld>
            <a:endParaRPr>
              <a:solidFill>
                <a:prstClr val="black"/>
              </a:solidFill>
            </a:endParaRPr>
          </a:p>
        </p:txBody>
      </p:sp>
    </p:spTree>
    <p:extLst>
      <p:ext uri="{BB962C8B-B14F-4D97-AF65-F5344CB8AC3E}">
        <p14:creationId xmlns:p14="http://schemas.microsoft.com/office/powerpoint/2010/main" val="236196174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173</a:t>
            </a:fld>
            <a:endParaRPr>
              <a:solidFill>
                <a:prstClr val="black"/>
              </a:solidFill>
            </a:endParaRPr>
          </a:p>
        </p:txBody>
      </p:sp>
    </p:spTree>
    <p:extLst>
      <p:ext uri="{BB962C8B-B14F-4D97-AF65-F5344CB8AC3E}">
        <p14:creationId xmlns:p14="http://schemas.microsoft.com/office/powerpoint/2010/main" val="65527201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3.7.1 — Adresses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174</a:t>
            </a:fld>
            <a:endParaRPr>
              <a:solidFill>
                <a:prstClr val="black"/>
              </a:solidFill>
            </a:endParaRPr>
          </a:p>
        </p:txBody>
      </p:sp>
    </p:spTree>
    <p:extLst>
      <p:ext uri="{BB962C8B-B14F-4D97-AF65-F5344CB8AC3E}">
        <p14:creationId xmlns:p14="http://schemas.microsoft.com/office/powerpoint/2010/main" val="40805370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3.7.2 - </a:t>
            </a:r>
            <a:r>
              <a:rPr lang="fr-FR"/>
              <a:t>Adresse logique de la couche 3</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175</a:t>
            </a:fld>
            <a:endParaRPr>
              <a:solidFill>
                <a:prstClr val="black"/>
              </a:solidFill>
            </a:endParaRPr>
          </a:p>
        </p:txBody>
      </p:sp>
    </p:spTree>
    <p:extLst>
      <p:ext uri="{BB962C8B-B14F-4D97-AF65-F5344CB8AC3E}">
        <p14:creationId xmlns:p14="http://schemas.microsoft.com/office/powerpoint/2010/main" val="243945328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3.7.2 — </a:t>
            </a:r>
            <a:r>
              <a:rPr lang="fr-FR"/>
              <a:t>Adresse logique de la couche 3 (suite)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176</a:t>
            </a:fld>
            <a:endParaRPr>
              <a:solidFill>
                <a:prstClr val="black"/>
              </a:solidFill>
            </a:endParaRPr>
          </a:p>
        </p:txBody>
      </p:sp>
    </p:spTree>
    <p:extLst>
      <p:ext uri="{BB962C8B-B14F-4D97-AF65-F5344CB8AC3E}">
        <p14:creationId xmlns:p14="http://schemas.microsoft.com/office/powerpoint/2010/main" val="300332359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3.7.3 — </a:t>
            </a:r>
            <a:r>
              <a:rPr lang="fr-FR"/>
              <a:t>Périphériques sur Le Même Réseau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177</a:t>
            </a:fld>
            <a:endParaRPr>
              <a:solidFill>
                <a:prstClr val="black"/>
              </a:solidFill>
            </a:endParaRPr>
          </a:p>
        </p:txBody>
      </p:sp>
    </p:spTree>
    <p:extLst>
      <p:ext uri="{BB962C8B-B14F-4D97-AF65-F5344CB8AC3E}">
        <p14:creationId xmlns:p14="http://schemas.microsoft.com/office/powerpoint/2010/main" val="24753168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3.7.4 — </a:t>
            </a:r>
            <a:r>
              <a:rPr lang="fr-FR"/>
              <a:t>Rôle des adresses de couche de liaison de données : Même réseau 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178</a:t>
            </a:fld>
            <a:endParaRPr>
              <a:solidFill>
                <a:prstClr val="black"/>
              </a:solidFill>
            </a:endParaRPr>
          </a:p>
        </p:txBody>
      </p:sp>
    </p:spTree>
    <p:extLst>
      <p:ext uri="{BB962C8B-B14F-4D97-AF65-F5344CB8AC3E}">
        <p14:creationId xmlns:p14="http://schemas.microsoft.com/office/powerpoint/2010/main" val="5181786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3.7.5 – </a:t>
            </a:r>
            <a:r>
              <a:rPr lang="fr-FR"/>
              <a:t>Périphériques sur un réseau distant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179</a:t>
            </a:fld>
            <a:endParaRPr>
              <a:solidFill>
                <a:prstClr val="black"/>
              </a:solidFill>
            </a:endParaRPr>
          </a:p>
        </p:txBody>
      </p:sp>
    </p:spTree>
    <p:extLst>
      <p:ext uri="{BB962C8B-B14F-4D97-AF65-F5344CB8AC3E}">
        <p14:creationId xmlns:p14="http://schemas.microsoft.com/office/powerpoint/2010/main" val="24741461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3.7.6 – </a:t>
            </a:r>
            <a:r>
              <a:rPr lang="fr-FR"/>
              <a:t>Rôle des adresses de la couche réseau</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180</a:t>
            </a:fld>
            <a:endParaRPr>
              <a:solidFill>
                <a:prstClr val="black"/>
              </a:solidFill>
            </a:endParaRPr>
          </a:p>
        </p:txBody>
      </p:sp>
    </p:spTree>
    <p:extLst>
      <p:ext uri="{BB962C8B-B14F-4D97-AF65-F5344CB8AC3E}">
        <p14:creationId xmlns:p14="http://schemas.microsoft.com/office/powerpoint/2010/main" val="15839319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3.7.7 — </a:t>
            </a:r>
            <a:r>
              <a:rPr lang="fr-FR"/>
              <a:t>Rôle des adresses de couche de liaison de données : Différents réseaux IP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181</a:t>
            </a:fld>
            <a:endParaRPr>
              <a:solidFill>
                <a:prstClr val="black"/>
              </a:solidFill>
            </a:endParaRPr>
          </a:p>
        </p:txBody>
      </p:sp>
    </p:spTree>
    <p:extLst>
      <p:ext uri="{BB962C8B-B14F-4D97-AF65-F5344CB8AC3E}">
        <p14:creationId xmlns:p14="http://schemas.microsoft.com/office/powerpoint/2010/main" val="3249096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1.3.1 – Représentations</a:t>
            </a:r>
            <a:r>
              <a:rPr lang="fr-FR" baseline="0">
                <a:latin typeface="Arial" charset="0"/>
              </a:rPr>
              <a:t>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3.7.7 — </a:t>
            </a:r>
            <a:r>
              <a:rPr lang="fr-FR"/>
              <a:t>Rôle des adresses de couche de liaison de données: Différents réseaux IP (suite)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182</a:t>
            </a:fld>
            <a:endParaRPr>
              <a:solidFill>
                <a:prstClr val="black"/>
              </a:solidFill>
            </a:endParaRPr>
          </a:p>
        </p:txBody>
      </p:sp>
    </p:spTree>
    <p:extLst>
      <p:ext uri="{BB962C8B-B14F-4D97-AF65-F5344CB8AC3E}">
        <p14:creationId xmlns:p14="http://schemas.microsoft.com/office/powerpoint/2010/main" val="188501188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3.7.3 — </a:t>
            </a:r>
            <a:r>
              <a:rPr lang="fr-FR"/>
              <a:t>Périphériques sur Le Même Réseau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183</a:t>
            </a:fld>
            <a:endParaRPr>
              <a:solidFill>
                <a:prstClr val="black"/>
              </a:solidFill>
            </a:endParaRPr>
          </a:p>
        </p:txBody>
      </p:sp>
    </p:spTree>
    <p:extLst>
      <p:ext uri="{BB962C8B-B14F-4D97-AF65-F5344CB8AC3E}">
        <p14:creationId xmlns:p14="http://schemas.microsoft.com/office/powerpoint/2010/main" val="374443328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3.7.8 – </a:t>
            </a:r>
            <a:r>
              <a:rPr lang="fr-FR"/>
              <a:t>Adresses de liaison de données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184</a:t>
            </a:fld>
            <a:endParaRPr>
              <a:solidFill>
                <a:prstClr val="black"/>
              </a:solidFill>
            </a:endParaRPr>
          </a:p>
        </p:txBody>
      </p:sp>
    </p:spTree>
    <p:extLst>
      <p:ext uri="{BB962C8B-B14F-4D97-AF65-F5344CB8AC3E}">
        <p14:creationId xmlns:p14="http://schemas.microsoft.com/office/powerpoint/2010/main" val="16358109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3.7.8 – </a:t>
            </a:r>
            <a:r>
              <a:rPr lang="fr-FR"/>
              <a:t>Adresses de liaison de données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185</a:t>
            </a:fld>
            <a:endParaRPr>
              <a:solidFill>
                <a:prstClr val="black"/>
              </a:solidFill>
            </a:endParaRPr>
          </a:p>
        </p:txBody>
      </p:sp>
    </p:spTree>
    <p:extLst>
      <p:ext uri="{BB962C8B-B14F-4D97-AF65-F5344CB8AC3E}">
        <p14:creationId xmlns:p14="http://schemas.microsoft.com/office/powerpoint/2010/main" val="171755606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3.7.8 – </a:t>
            </a:r>
            <a:r>
              <a:rPr lang="fr-FR"/>
              <a:t>Adresses de liaison de données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186</a:t>
            </a:fld>
            <a:endParaRPr>
              <a:solidFill>
                <a:prstClr val="black"/>
              </a:solidFill>
            </a:endParaRPr>
          </a:p>
        </p:txBody>
      </p:sp>
    </p:spTree>
    <p:extLst>
      <p:ext uri="{BB962C8B-B14F-4D97-AF65-F5344CB8AC3E}">
        <p14:creationId xmlns:p14="http://schemas.microsoft.com/office/powerpoint/2010/main" val="25839679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3.7.8 – </a:t>
            </a:r>
            <a:r>
              <a:rPr lang="fr-FR"/>
              <a:t>Adresses de liaison de données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187</a:t>
            </a:fld>
            <a:endParaRPr>
              <a:solidFill>
                <a:prstClr val="black"/>
              </a:solidFill>
            </a:endParaRPr>
          </a:p>
        </p:txBody>
      </p:sp>
    </p:spTree>
    <p:extLst>
      <p:ext uri="{BB962C8B-B14F-4D97-AF65-F5344CB8AC3E}">
        <p14:creationId xmlns:p14="http://schemas.microsoft.com/office/powerpoint/2010/main" val="2099799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3.7.9 – </a:t>
            </a:r>
            <a:r>
              <a:rPr lang="fr-FR"/>
              <a:t>Travail pratique - Installer Wireshark</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188</a:t>
            </a:fld>
            <a:endParaRPr>
              <a:solidFill>
                <a:prstClr val="black"/>
              </a:solidFill>
            </a:endParaRPr>
          </a:p>
        </p:txBody>
      </p:sp>
    </p:spTree>
    <p:extLst>
      <p:ext uri="{BB962C8B-B14F-4D97-AF65-F5344CB8AC3E}">
        <p14:creationId xmlns:p14="http://schemas.microsoft.com/office/powerpoint/2010/main" val="22654141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buFontTx/>
              <a:buNone/>
            </a:pPr>
            <a:r>
              <a:rPr lang="fr-FR" sz="1200" b="0"/>
              <a:t>3.7 —</a:t>
            </a:r>
            <a:r>
              <a:rPr lang="fr-FR" sz="1200" b="0" baseline="0"/>
              <a:t> Accès aux</a:t>
            </a:r>
            <a:r>
              <a:rPr lang="fr-FR" sz="1200" b="0"/>
              <a:t>Données</a:t>
            </a:r>
          </a:p>
          <a:p>
            <a:pPr rtl="0">
              <a:lnSpc>
                <a:spcPct val="80000"/>
              </a:lnSpc>
              <a:buFontTx/>
              <a:buNone/>
            </a:pPr>
            <a:r>
              <a:rPr lang="fr-FR">
                <a:latin typeface="Arial" charset="0"/>
              </a:rPr>
              <a:t>3.7.10 – </a:t>
            </a:r>
            <a:r>
              <a:rPr lang="fr-FR"/>
              <a:t> Travail pratique - Utilisation de Wireshark pour voir le trafic réseau</a:t>
            </a:r>
          </a:p>
          <a:p>
            <a:pPr rtl="0">
              <a:buFontTx/>
              <a:buNone/>
            </a:pPr>
            <a:r>
              <a:rPr lang="fr-FR"/>
              <a:t>3.7.11 — </a:t>
            </a:r>
            <a:r>
              <a:rPr lang="fr-FR" sz="1200">
                <a:effectLst/>
              </a:rPr>
              <a:t>Vérifiez votre compréhension — </a:t>
            </a:r>
            <a:r>
              <a:rPr lang="fr-FR" sz="1200" b="0"/>
              <a:t> Accès aux </a:t>
            </a:r>
            <a:r>
              <a:rPr lang="fr-FR" sz="1200" b="0" baseline="0"/>
              <a:t>données </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189</a:t>
            </a:fld>
            <a:endParaRPr>
              <a:solidFill>
                <a:prstClr val="black"/>
              </a:solidFill>
            </a:endParaRPr>
          </a:p>
        </p:txBody>
      </p:sp>
    </p:spTree>
    <p:extLst>
      <p:ext uri="{BB962C8B-B14F-4D97-AF65-F5344CB8AC3E}">
        <p14:creationId xmlns:p14="http://schemas.microsoft.com/office/powerpoint/2010/main" val="242141167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lnSpc>
                <a:spcPct val="80000"/>
              </a:lnSpc>
              <a:buFontTx/>
              <a:buNone/>
            </a:pPr>
            <a:r>
              <a:rPr lang="fr-FR" sz="1200" kern="1200">
                <a:solidFill>
                  <a:schemeClr val="tx1"/>
                </a:solidFill>
                <a:latin typeface="Arial" charset="0"/>
                <a:ea typeface="ＭＳ Ｐゴシック" charset="0"/>
                <a:cs typeface="ＭＳ Ｐゴシック" charset="0"/>
              </a:rPr>
              <a:t>3.8 - </a:t>
            </a:r>
            <a:r>
              <a:rPr lang="fr-FR">
                <a:solidFill>
                  <a:schemeClr val="accent5">
                    <a:lumMod val="40000"/>
                    <a:lumOff val="60000"/>
                  </a:schemeClr>
                </a:solidFill>
              </a:rPr>
              <a:t>Module pratique et questionnaire</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190</a:t>
            </a:fld>
            <a:endParaRPr>
              <a:solidFill>
                <a:prstClr val="black"/>
              </a:solidFill>
            </a:endParaRPr>
          </a:p>
        </p:txBody>
      </p:sp>
    </p:spTree>
    <p:extLst>
      <p:ext uri="{BB962C8B-B14F-4D97-AF65-F5344CB8AC3E}">
        <p14:creationId xmlns:p14="http://schemas.microsoft.com/office/powerpoint/2010/main" val="236665681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lnSpc>
                <a:spcPct val="80000"/>
              </a:lnSpc>
              <a:buFontTx/>
              <a:buNone/>
            </a:pPr>
            <a:r>
              <a:rPr lang="fr-FR" sz="1200" kern="1200">
                <a:solidFill>
                  <a:schemeClr val="tx1"/>
                </a:solidFill>
                <a:latin typeface="Arial" charset="0"/>
                <a:ea typeface="ＭＳ Ｐゴシック" charset="0"/>
                <a:cs typeface="ＭＳ Ｐゴシック" charset="0"/>
              </a:rPr>
              <a:t>3.8 -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3.8.1</a:t>
            </a:r>
            <a:r>
              <a:rPr lang="fr-FR" baseline="0">
                <a:latin typeface="Arial" charset="0"/>
              </a:rPr>
              <a:t> – </a:t>
            </a:r>
            <a:r>
              <a:rPr lang="fr-FR"/>
              <a:t>Qu'est-ce que j'ai 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191</a:t>
            </a:fld>
            <a:endParaRPr>
              <a:solidFill>
                <a:prstClr val="black"/>
              </a:solidFill>
            </a:endParaRPr>
          </a:p>
        </p:txBody>
      </p:sp>
    </p:spTree>
    <p:extLst>
      <p:ext uri="{BB962C8B-B14F-4D97-AF65-F5344CB8AC3E}">
        <p14:creationId xmlns:p14="http://schemas.microsoft.com/office/powerpoint/2010/main" val="326789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1.3.2 - Diagrammes de topologie</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1.3.3 — Vérifiez votre compréhension — Représentation du réseau et topologies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p14="http://schemas.microsoft.com/office/powerpoint/2010/main" val="40851981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3 – </a:t>
            </a:r>
            <a:r>
              <a:rPr lang="fr-FR" sz="1200">
                <a:solidFill>
                  <a:schemeClr val="accent5">
                    <a:lumMod val="40000"/>
                    <a:lumOff val="60000"/>
                  </a:schemeClr>
                </a:solidFill>
              </a:rPr>
              <a:t>Protocoles et Modèles</a:t>
            </a:r>
          </a:p>
          <a:p>
            <a:pPr rtl="0">
              <a:lnSpc>
                <a:spcPct val="80000"/>
              </a:lnSpc>
              <a:buFontTx/>
              <a:buNone/>
            </a:pPr>
            <a:r>
              <a:rPr lang="fr-FR" sz="1200" kern="1200">
                <a:solidFill>
                  <a:schemeClr val="tx1"/>
                </a:solidFill>
                <a:latin typeface="Arial" charset="0"/>
                <a:ea typeface="ＭＳ Ｐゴシック" charset="0"/>
                <a:cs typeface="ＭＳ Ｐゴシック" charset="0"/>
              </a:rPr>
              <a:t>3.8 -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3.8.1</a:t>
            </a:r>
            <a:r>
              <a:rPr lang="fr-FR" baseline="0">
                <a:latin typeface="Arial" charset="0"/>
              </a:rPr>
              <a:t> – </a:t>
            </a:r>
            <a:r>
              <a:rPr lang="fr-FR"/>
              <a:t>Qu'est-ce que j'ai appris dans ce module? (Suite)</a:t>
            </a:r>
          </a:p>
          <a:p>
            <a:pPr rtl="0">
              <a:lnSpc>
                <a:spcPct val="80000"/>
              </a:lnSpc>
              <a:buFontTx/>
              <a:buNone/>
            </a:pPr>
            <a:r>
              <a:rPr lang="fr-FR"/>
              <a:t>3.8.2 — Module Questionnaire —</a:t>
            </a:r>
            <a:r>
              <a:rPr lang="fr-FR" baseline="0"/>
              <a:t> </a:t>
            </a:r>
            <a:r>
              <a:rPr lang="fr-FR"/>
              <a:t>Protocoles et Modèles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192</a:t>
            </a:fld>
            <a:endParaRPr>
              <a:solidFill>
                <a:prstClr val="black"/>
              </a:solidFill>
            </a:endParaRPr>
          </a:p>
        </p:txBody>
      </p:sp>
    </p:spTree>
    <p:extLst>
      <p:ext uri="{BB962C8B-B14F-4D97-AF65-F5344CB8AC3E}">
        <p14:creationId xmlns:p14="http://schemas.microsoft.com/office/powerpoint/2010/main" val="225623485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193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Protocols and Models</a:t>
            </a:r>
          </a:p>
          <a:p>
            <a:pPr rtl="0"/>
            <a:r>
              <a:rPr lang="fr-FR" b="0"/>
              <a:t>New Terms and Commands</a:t>
            </a:r>
          </a:p>
          <a:p>
            <a:endParaRPr lang="en-US" b="0" dirty="0"/>
          </a:p>
        </p:txBody>
      </p:sp>
    </p:spTree>
    <p:extLst>
      <p:ext uri="{BB962C8B-B14F-4D97-AF65-F5344CB8AC3E}">
        <p14:creationId xmlns:p14="http://schemas.microsoft.com/office/powerpoint/2010/main" val="55618984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194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Protocols and Models</a:t>
            </a:r>
          </a:p>
          <a:p>
            <a:pPr rtl="0"/>
            <a:r>
              <a:rPr lang="fr-FR" b="0"/>
              <a:t>New Terms and Commands (Cont.)</a:t>
            </a:r>
          </a:p>
          <a:p>
            <a:endParaRPr lang="en-US" b="0" dirty="0"/>
          </a:p>
        </p:txBody>
      </p:sp>
    </p:spTree>
    <p:extLst>
      <p:ext uri="{BB962C8B-B14F-4D97-AF65-F5344CB8AC3E}">
        <p14:creationId xmlns:p14="http://schemas.microsoft.com/office/powerpoint/2010/main" val="62810373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195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sz="1200" b="0"/>
              <a:t>3 – </a:t>
            </a:r>
            <a:r>
              <a:rPr lang="fr-FR" sz="1200">
                <a:solidFill>
                  <a:schemeClr val="accent5">
                    <a:lumMod val="40000"/>
                    <a:lumOff val="60000"/>
                  </a:schemeClr>
                </a:solidFill>
              </a:rPr>
              <a:t>Protocols and Models</a:t>
            </a:r>
          </a:p>
          <a:p>
            <a:pPr rtl="0"/>
            <a:r>
              <a:rPr lang="fr-FR" b="0"/>
              <a:t>New Terms and Commands (Cont.)</a:t>
            </a:r>
          </a:p>
          <a:p>
            <a:endParaRPr lang="en-US" b="0" dirty="0"/>
          </a:p>
        </p:txBody>
      </p:sp>
    </p:spTree>
    <p:extLst>
      <p:ext uri="{BB962C8B-B14F-4D97-AF65-F5344CB8AC3E}">
        <p14:creationId xmlns:p14="http://schemas.microsoft.com/office/powerpoint/2010/main" val="373478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a:t>Introduction aux Réseaux v7.0 (ITN)</a:t>
            </a:r>
          </a:p>
          <a:p>
            <a:pPr rtl="0">
              <a:buFontTx/>
              <a:buNone/>
            </a:pPr>
            <a:r>
              <a:rPr lang="fr-FR" sz="1200" b="0"/>
              <a:t>Module 1 : Mise en réseau</a:t>
            </a:r>
            <a:r>
              <a:rPr lang="fr-FR" sz="1200" b="0" baseline="0"/>
              <a:t> aujourd'hui</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50811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1.3.2 - Diagrammes de topologie</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1.3.3 — Vérifiez votre compréhension — Représentation du réseau et topologies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2716853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1.4.1</a:t>
            </a:r>
            <a:r>
              <a:rPr lang="fr-FR" baseline="0"/>
              <a:t> –Réseaux de tailles diverses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25</a:t>
            </a:fld>
            <a:endParaRPr>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a:t>
            </a:r>
          </a:p>
        </p:txBody>
      </p:sp>
    </p:spTree>
    <p:extLst>
      <p:ext uri="{BB962C8B-B14F-4D97-AF65-F5344CB8AC3E}">
        <p14:creationId xmlns:p14="http://schemas.microsoft.com/office/powerpoint/2010/main" val="342755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baseline="0"/>
              <a:t>1.4.3 —  Internet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1.4.4</a:t>
            </a:r>
            <a:r>
              <a:rPr lang="fr-FR" baseline="0"/>
              <a:t> </a:t>
            </a:r>
            <a:r>
              <a:rPr lang="fr-FR">
                <a:latin typeface="Arial" charset="0"/>
              </a:rPr>
              <a:t>– Intranets</a:t>
            </a:r>
            <a:r>
              <a:rPr lang="fr-FR" baseline="0">
                <a:latin typeface="Arial" charset="0"/>
              </a:rPr>
              <a:t> et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a:effectLst/>
              </a:rPr>
              <a:t>1.4.5 – Vérifiez votre compréhension - Types de réseaux communs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1.5.1 – Technologies d'accès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5</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b="0"/>
              <a:t>1 - Mise en réseau aujourd'hui</a:t>
            </a:r>
          </a:p>
          <a:p>
            <a:pPr rtl="0"/>
            <a:r>
              <a:rPr lang="fr-FR"/>
              <a:t>1.0.2 – Qu'est-ce que je vais apprendre dans ce module?</a:t>
            </a:r>
          </a:p>
        </p:txBody>
      </p:sp>
    </p:spTree>
    <p:extLst>
      <p:ext uri="{BB962C8B-B14F-4D97-AF65-F5344CB8AC3E}">
        <p14:creationId xmlns:p14="http://schemas.microsoft.com/office/powerpoint/2010/main" val="1587924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1.5.2 – Connexions Internet des bureaux à domicile et des petits bureaux</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1.5.3 – Connexions Internet d'entreprise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a:t>
            </a:r>
            <a:r>
              <a:rPr lang="fr-FR"/>
              <a:t>Vidéo – Télécharger et installer Packet Tracer</a:t>
            </a:r>
          </a:p>
        </p:txBody>
      </p:sp>
      <p:sp>
        <p:nvSpPr>
          <p:cNvPr id="4" name="Slide Number Placeholder 3"/>
          <p:cNvSpPr>
            <a:spLocks noGrp="1"/>
          </p:cNvSpPr>
          <p:nvPr>
            <p:ph type="sldNum" sz="quarter" idx="10"/>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1686244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1.5.6 — </a:t>
            </a:r>
            <a:r>
              <a:rPr lang="fr-FR"/>
              <a:t>Vidéo — Mise en route dans Cisco Packet Tracer</a:t>
            </a:r>
          </a:p>
        </p:txBody>
      </p:sp>
      <p:sp>
        <p:nvSpPr>
          <p:cNvPr id="4" name="Slide Number Placeholder 3"/>
          <p:cNvSpPr>
            <a:spLocks noGrp="1"/>
          </p:cNvSpPr>
          <p:nvPr>
            <p:ph type="sldNum" sz="quarter" idx="10"/>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127313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1.6.1 - Architecture de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1.6.2 – Tolérance</a:t>
            </a:r>
            <a:r>
              <a:rPr lang="fr-FR" baseline="0">
                <a:latin typeface="Arial" charset="0"/>
              </a:rPr>
              <a:t> aux pannes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1.6.3 – Évolutivité</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a:t>
            </a:fld>
            <a:endParaRPr>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1 - Mise en réseau aujourd'hui</a:t>
            </a:r>
          </a:p>
          <a:p>
            <a:pPr rtl="0">
              <a:buFontTx/>
              <a:buNone/>
            </a:pPr>
            <a:r>
              <a:rPr lang="fr-FR" sz="1200" b="0"/>
              <a:t>1.1 Les réseaux</a:t>
            </a:r>
            <a:r>
              <a:rPr lang="fr-FR" sz="1200" b="0" baseline="0"/>
              <a:t> affectent nos vies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1.6.4 – Qualité de service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42</a:t>
            </a:fld>
            <a:endParaRPr>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1.6.5 — Sécurité des réseaux</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1.6.6 — Vérifiez votre compréhension — Réseaux fiables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43</a:t>
            </a:fld>
            <a:endParaRPr>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44</a:t>
            </a:fld>
            <a:endParaRPr>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1.7.1 — Tendances</a:t>
            </a:r>
            <a:r>
              <a:rPr lang="fr-FR" baseline="0">
                <a:latin typeface="Arial" charset="0"/>
              </a:rPr>
              <a:t>récentes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45</a:t>
            </a:fld>
            <a:endParaRPr>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1.7.2 – BYOD (Bring Your Own Device)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46</a:t>
            </a:fld>
            <a:endParaRPr>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1.7.3 – Collaboration en ligne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47</a:t>
            </a:fld>
            <a:endParaRPr>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1.7.4 – Communication vidéo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48</a:t>
            </a:fld>
            <a:endParaRPr>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49</a:t>
            </a:fld>
            <a:endParaRPr>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50</a:t>
            </a:fld>
            <a:endParaRPr>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1.7.7 - Technologie</a:t>
            </a:r>
            <a:r>
              <a:rPr lang="fr-FR" baseline="0">
                <a:latin typeface="Arial" charset="0"/>
              </a:rPr>
              <a:t> Tendances dans les maisons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51</a:t>
            </a:fld>
            <a:endParaRPr>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C8FE176-ED04-4365-B4F2-71937DFEA9A8}" type="slidenum">
              <a:rPr lang="fr-FR" smtClean="0"/>
              <a:pPr/>
              <a:t>7</a:t>
            </a:fld>
            <a:endParaRPr lang="fr-FR"/>
          </a:p>
        </p:txBody>
      </p:sp>
    </p:spTree>
    <p:extLst>
      <p:ext uri="{BB962C8B-B14F-4D97-AF65-F5344CB8AC3E}">
        <p14:creationId xmlns:p14="http://schemas.microsoft.com/office/powerpoint/2010/main" val="2650518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1.7.8 – Le réseau par courants porteurs en ligne (powerline networking)</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1.7.9 - Large bande sans fil</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1.7.10 – Vérifiez votre compréhension - Tendances du réseau</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1.8.1 - Menaces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1.8.1 - Menaces</a:t>
            </a:r>
            <a:r>
              <a:rPr lang="fr-FR" baseline="0">
                <a:latin typeface="Arial" charset="0"/>
              </a:rPr>
              <a:t> de sécurité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 Solutions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a:t>
            </a:fld>
            <a:endParaRPr>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a:t>
            </a:r>
            <a:r>
              <a:rPr lang="fr-FR" baseline="0">
                <a:latin typeface="Arial" charset="0"/>
              </a:rPr>
              <a:t> Solutions de sécurité (suite) </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1.8.3 – Vérifiez votre compréhension - Sécurité des réseaux</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a:t>
            </a:fld>
            <a:endParaRPr>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1.9.1 — CCNA</a:t>
            </a:r>
          </a:p>
          <a:p>
            <a:pPr rtl="0">
              <a:lnSpc>
                <a:spcPct val="80000"/>
              </a:lnSpc>
              <a:buFontTx/>
              <a:buNone/>
            </a:pPr>
            <a:r>
              <a:rPr lang="fr-FR" baseline="0">
                <a:latin typeface="Arial" charset="0"/>
              </a:rPr>
              <a:t>Diagramme de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60</a:t>
            </a:fld>
            <a:endParaRPr>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p:txBody>
      </p:sp>
      <p:sp>
        <p:nvSpPr>
          <p:cNvPr id="4" name="Slide Number Placeholder 3"/>
          <p:cNvSpPr>
            <a:spLocks noGrp="1"/>
          </p:cNvSpPr>
          <p:nvPr>
            <p:ph type="sldNum" sz="quarter" idx="10"/>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181592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sz="1200" kern="1200">
                <a:solidFill>
                  <a:schemeClr val="tx1"/>
                </a:solidFill>
                <a:latin typeface="Arial" charset="0"/>
                <a:ea typeface="ＭＳ Ｐゴシック" charset="0"/>
                <a:cs typeface="ＭＳ Ｐゴシック" charset="0"/>
              </a:rPr>
              <a:t>1.1.1 — </a:t>
            </a:r>
            <a:r>
              <a:rPr lang="fr-FR"/>
              <a:t>Les réseaux nous connectent</a:t>
            </a:r>
          </a:p>
        </p:txBody>
      </p:sp>
    </p:spTree>
    <p:extLst>
      <p:ext uri="{BB962C8B-B14F-4D97-AF65-F5344CB8AC3E}">
        <p14:creationId xmlns:p14="http://schemas.microsoft.com/office/powerpoint/2010/main" val="3525190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1.10.1</a:t>
            </a:r>
            <a:r>
              <a:rPr lang="fr-FR" baseline="0">
                <a:latin typeface="Arial" charset="0"/>
              </a:rPr>
              <a:t> – </a:t>
            </a:r>
            <a:r>
              <a:rPr lang="fr-FR"/>
              <a:t>Qu'est-ce que j'ai 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62</a:t>
            </a:fld>
            <a:endParaRPr>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1.10.1</a:t>
            </a:r>
            <a:r>
              <a:rPr lang="fr-FR" baseline="0">
                <a:latin typeface="Arial" charset="0"/>
              </a:rPr>
              <a:t> – </a:t>
            </a:r>
            <a:r>
              <a:rPr lang="fr-FR"/>
              <a:t>Qu'est-ce que j'ai appris dans ce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1.10.2 </a:t>
            </a:r>
            <a:r>
              <a:rPr lang="fr-FR" sz="1200">
                <a:effectLst/>
              </a:rPr>
              <a:t>– Module</a:t>
            </a:r>
            <a:r>
              <a:rPr lang="fr-FR" sz="1200" baseline="0">
                <a:effectLst/>
              </a:rPr>
              <a:t> Questionnaire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63</a:t>
            </a:fld>
            <a:endParaRPr>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64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a:latin typeface="Arial" charset="0"/>
              </a:rPr>
              <a:t>Nouveaux termes/commandes</a:t>
            </a:r>
          </a:p>
        </p:txBody>
      </p:sp>
    </p:spTree>
    <p:extLst>
      <p:ext uri="{BB962C8B-B14F-4D97-AF65-F5344CB8AC3E}">
        <p14:creationId xmlns:p14="http://schemas.microsoft.com/office/powerpoint/2010/main" val="415609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de L’Académie Réseau de Cisco</a:t>
            </a:r>
          </a:p>
          <a:p>
            <a:pPr rtl="0"/>
            <a:r>
              <a:rPr lang="fr-FR"/>
              <a:t>Présentation des réseaux V7.0 (ITN)</a:t>
            </a:r>
          </a:p>
          <a:p>
            <a:pPr rtl="0"/>
            <a:r>
              <a:rPr lang="fr-FR"/>
              <a:t>Module 2: Configuration des paramètres de base de commutateur et de périphérique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317676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66</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2.0.2 - Que dois-je apprendre à faire dans le module?</a:t>
            </a:r>
          </a:p>
          <a:p>
            <a:pPr>
              <a:buFontTx/>
              <a:buNone/>
            </a:pPr>
            <a:endParaRPr lang="en-GB" dirty="0"/>
          </a:p>
        </p:txBody>
      </p:sp>
    </p:spTree>
    <p:extLst>
      <p:ext uri="{BB962C8B-B14F-4D97-AF65-F5344CB8AC3E}">
        <p14:creationId xmlns:p14="http://schemas.microsoft.com/office/powerpoint/2010/main" val="1971775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Accès à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4140580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2.1.1 - Systèmes d'exploitation</a:t>
            </a:r>
          </a:p>
          <a:p>
            <a:pPr>
              <a:lnSpc>
                <a:spcPct val="80000"/>
              </a:lnSpc>
              <a:buFontTx/>
              <a:buNone/>
            </a:pPr>
            <a:endParaRPr lang="en-US" dirty="0"/>
          </a:p>
        </p:txBody>
      </p:sp>
    </p:spTree>
    <p:extLst>
      <p:ext uri="{BB962C8B-B14F-4D97-AF65-F5344CB8AC3E}">
        <p14:creationId xmlns:p14="http://schemas.microsoft.com/office/powerpoint/2010/main" val="19140260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dirty="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dirty="0">
                <a:solidFill>
                  <a:schemeClr val="tx1"/>
                </a:solidFill>
                <a:latin typeface="Arial" charset="0"/>
                <a:ea typeface="ＭＳ Ｐゴシック" charset="0"/>
                <a:cs typeface="ＭＳ Ｐゴシック" charset="0"/>
              </a:rPr>
              <a:t>2.1 - </a:t>
            </a:r>
            <a:r>
              <a:rPr lang="fr-FR" sz="1200" kern="1200" dirty="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dirty="0">
                <a:latin typeface="Arial" charset="0"/>
              </a:rPr>
              <a:t>2.1.2 - GUI</a:t>
            </a:r>
          </a:p>
          <a:p>
            <a:pPr>
              <a:lnSpc>
                <a:spcPct val="80000"/>
              </a:lnSpc>
              <a:buFontTx/>
              <a:buNone/>
            </a:pPr>
            <a:endParaRPr lang="en-US" dirty="0"/>
          </a:p>
        </p:txBody>
      </p:sp>
    </p:spTree>
    <p:extLst>
      <p:ext uri="{BB962C8B-B14F-4D97-AF65-F5344CB8AC3E}">
        <p14:creationId xmlns:p14="http://schemas.microsoft.com/office/powerpoint/2010/main" val="14029319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2.1.3 - Objectif d'un OS</a:t>
            </a:r>
          </a:p>
          <a:p>
            <a:pPr>
              <a:lnSpc>
                <a:spcPct val="80000"/>
              </a:lnSpc>
              <a:buFontTx/>
              <a:buNone/>
            </a:pPr>
            <a:endParaRPr lang="en-US" dirty="0"/>
          </a:p>
        </p:txBody>
      </p:sp>
    </p:spTree>
    <p:extLst>
      <p:ext uri="{BB962C8B-B14F-4D97-AF65-F5344CB8AC3E}">
        <p14:creationId xmlns:p14="http://schemas.microsoft.com/office/powerpoint/2010/main" val="17749165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2.1.4 - Méthodes d'accès</a:t>
            </a:r>
          </a:p>
          <a:p>
            <a:pPr>
              <a:lnSpc>
                <a:spcPct val="80000"/>
              </a:lnSpc>
              <a:buFontTx/>
              <a:buNone/>
            </a:pPr>
            <a:endParaRPr lang="en-US" dirty="0"/>
          </a:p>
        </p:txBody>
      </p:sp>
    </p:spTree>
    <p:extLst>
      <p:ext uri="{BB962C8B-B14F-4D97-AF65-F5344CB8AC3E}">
        <p14:creationId xmlns:p14="http://schemas.microsoft.com/office/powerpoint/2010/main" val="80895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1" kern="1200" baseline="0" dirty="0" smtClean="0">
                <a:solidFill>
                  <a:schemeClr val="tx1"/>
                </a:solidFill>
                <a:latin typeface="Times New Roman" pitchFamily="18" charset="0"/>
                <a:ea typeface="+mn-ea"/>
                <a:cs typeface="+mn-cs"/>
              </a:rPr>
              <a:t>Pourquoi un réseau ?</a:t>
            </a:r>
          </a:p>
          <a:p>
            <a:r>
              <a:rPr lang="fr-FR" sz="1200" kern="1200" baseline="0" dirty="0" smtClean="0">
                <a:solidFill>
                  <a:schemeClr val="tx1"/>
                </a:solidFill>
                <a:latin typeface="Times New Roman" pitchFamily="18" charset="0"/>
                <a:ea typeface="+mn-ea"/>
                <a:cs typeface="+mn-cs"/>
              </a:rPr>
              <a:t>Toute personne ayant travaillé sur un réseau ne pourra plus s'en passer. Témoin l'extraordinaire explosion</a:t>
            </a:r>
          </a:p>
          <a:p>
            <a:r>
              <a:rPr lang="fr-FR" sz="1200" kern="1200" baseline="0" dirty="0" smtClean="0">
                <a:solidFill>
                  <a:schemeClr val="tx1"/>
                </a:solidFill>
                <a:latin typeface="Times New Roman" pitchFamily="18" charset="0"/>
                <a:ea typeface="+mn-ea"/>
                <a:cs typeface="+mn-cs"/>
              </a:rPr>
              <a:t>de l'Internet. Parmi les avantages les plus flagrants, citons :</a:t>
            </a:r>
          </a:p>
          <a:p>
            <a:r>
              <a:rPr lang="fr-FR" sz="1200" kern="1200" baseline="0" dirty="0" smtClean="0">
                <a:solidFill>
                  <a:schemeClr val="tx1"/>
                </a:solidFill>
                <a:latin typeface="Times New Roman" pitchFamily="18" charset="0"/>
                <a:ea typeface="+mn-ea"/>
                <a:cs typeface="+mn-cs"/>
              </a:rPr>
              <a:t>• L'extrême facilité avec laquelle il est possible de communiquer des informations à son</a:t>
            </a:r>
          </a:p>
          <a:p>
            <a:r>
              <a:rPr lang="fr-FR" sz="1200" kern="1200" baseline="0" dirty="0" smtClean="0">
                <a:solidFill>
                  <a:schemeClr val="tx1"/>
                </a:solidFill>
                <a:latin typeface="Times New Roman" pitchFamily="18" charset="0"/>
                <a:ea typeface="+mn-ea"/>
                <a:cs typeface="+mn-cs"/>
              </a:rPr>
              <a:t>entourage</a:t>
            </a:r>
          </a:p>
          <a:p>
            <a:r>
              <a:rPr lang="fr-FR" sz="1200" kern="1200" baseline="0" dirty="0" smtClean="0">
                <a:solidFill>
                  <a:schemeClr val="tx1"/>
                </a:solidFill>
                <a:latin typeface="Times New Roman" pitchFamily="18" charset="0"/>
                <a:ea typeface="+mn-ea"/>
                <a:cs typeface="+mn-cs"/>
              </a:rPr>
              <a:t>• La simplicité avec laquelle un utilisateur peut changer de poste de travail sans pour autant</a:t>
            </a:r>
          </a:p>
          <a:p>
            <a:r>
              <a:rPr lang="fr-FR" sz="1200" kern="1200" baseline="0" dirty="0" smtClean="0">
                <a:solidFill>
                  <a:schemeClr val="tx1"/>
                </a:solidFill>
                <a:latin typeface="Times New Roman" pitchFamily="18" charset="0"/>
                <a:ea typeface="+mn-ea"/>
                <a:cs typeface="+mn-cs"/>
              </a:rPr>
              <a:t>devoir transporter ses fichiers sur disquette ou autre support de stockage.</a:t>
            </a:r>
          </a:p>
          <a:p>
            <a:endParaRPr lang="fr-FR" sz="1200" kern="1200" baseline="0" dirty="0" smtClean="0">
              <a:solidFill>
                <a:schemeClr val="tx1"/>
              </a:solidFill>
              <a:latin typeface="Times New Roman" pitchFamily="18" charset="0"/>
              <a:ea typeface="+mn-ea"/>
              <a:cs typeface="+mn-cs"/>
            </a:endParaRPr>
          </a:p>
          <a:p>
            <a:r>
              <a:rPr lang="fr-FR" sz="1200" kern="1200" baseline="0" dirty="0" smtClean="0">
                <a:solidFill>
                  <a:schemeClr val="tx1"/>
                </a:solidFill>
                <a:latin typeface="Times New Roman" pitchFamily="18" charset="0"/>
                <a:ea typeface="+mn-ea"/>
                <a:cs typeface="+mn-cs"/>
              </a:rPr>
              <a:t>Un réseau, nous l'avons compris, permet de connecter des ordinateurs entre eux. Mais les besoins</a:t>
            </a:r>
          </a:p>
          <a:p>
            <a:r>
              <a:rPr lang="fr-FR" sz="1200" kern="1200" baseline="0" dirty="0" smtClean="0">
                <a:solidFill>
                  <a:schemeClr val="tx1"/>
                </a:solidFill>
                <a:latin typeface="Times New Roman" pitchFamily="18" charset="0"/>
                <a:ea typeface="+mn-ea"/>
                <a:cs typeface="+mn-cs"/>
              </a:rPr>
              <a:t>sont très divers, depuis le réseau domestique ou d'une toute petite entreprise jusqu'aux réseaux des</a:t>
            </a:r>
          </a:p>
          <a:p>
            <a:r>
              <a:rPr lang="fr-FR" sz="1200" kern="1200" baseline="0" dirty="0" smtClean="0">
                <a:solidFill>
                  <a:schemeClr val="tx1"/>
                </a:solidFill>
                <a:latin typeface="Times New Roman" pitchFamily="18" charset="0"/>
                <a:ea typeface="+mn-ea"/>
                <a:cs typeface="+mn-cs"/>
              </a:rPr>
              <a:t>grandes sociétés.</a:t>
            </a:r>
          </a:p>
        </p:txBody>
      </p:sp>
      <p:sp>
        <p:nvSpPr>
          <p:cNvPr id="4" name="Espace réservé du numéro de diapositive 3"/>
          <p:cNvSpPr>
            <a:spLocks noGrp="1"/>
          </p:cNvSpPr>
          <p:nvPr>
            <p:ph type="sldNum" sz="quarter" idx="10"/>
          </p:nvPr>
        </p:nvSpPr>
        <p:spPr/>
        <p:txBody>
          <a:bodyPr/>
          <a:lstStyle/>
          <a:p>
            <a:fld id="{EC8FE176-ED04-4365-B4F2-71937DFEA9A8}" type="slidenum">
              <a:rPr lang="fr-FR" smtClean="0"/>
              <a:pPr/>
              <a:t>9</a:t>
            </a:fld>
            <a:endParaRPr lang="fr-FR" dirty="0"/>
          </a:p>
        </p:txBody>
      </p:sp>
    </p:spTree>
    <p:extLst>
      <p:ext uri="{BB962C8B-B14F-4D97-AF65-F5344CB8AC3E}">
        <p14:creationId xmlns:p14="http://schemas.microsoft.com/office/powerpoint/2010/main" val="42438570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2.1.5 - Programmes d'émulation de terminal</a:t>
            </a:r>
          </a:p>
          <a:p>
            <a:pPr rtl="0">
              <a:lnSpc>
                <a:spcPct val="80000"/>
              </a:lnSpc>
              <a:buFontTx/>
              <a:buNone/>
            </a:pPr>
            <a:r>
              <a:rPr lang="fr-FR">
                <a:latin typeface="Arial" charset="0"/>
              </a:rPr>
              <a:t>2.1.6 - Vérifiez votre compréhension - Accès à Cisco IOS</a:t>
            </a:r>
          </a:p>
          <a:p>
            <a:pPr>
              <a:lnSpc>
                <a:spcPct val="80000"/>
              </a:lnSpc>
              <a:buFontTx/>
              <a:buNone/>
            </a:pPr>
            <a:endParaRPr lang="en-US" dirty="0"/>
          </a:p>
        </p:txBody>
      </p:sp>
    </p:spTree>
    <p:extLst>
      <p:ext uri="{BB962C8B-B14F-4D97-AF65-F5344CB8AC3E}">
        <p14:creationId xmlns:p14="http://schemas.microsoft.com/office/powerpoint/2010/main" val="42283662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2.1.5 - Programmes d'émulation de terminal</a:t>
            </a:r>
          </a:p>
          <a:p>
            <a:pPr rtl="0">
              <a:lnSpc>
                <a:spcPct val="80000"/>
              </a:lnSpc>
              <a:buFontTx/>
              <a:buNone/>
            </a:pPr>
            <a:r>
              <a:rPr lang="fr-FR">
                <a:latin typeface="Arial" charset="0"/>
              </a:rPr>
              <a:t>2.1.6 - Vérifiez votre compréhension - Accès à Cisco IOS</a:t>
            </a:r>
          </a:p>
          <a:p>
            <a:pPr>
              <a:lnSpc>
                <a:spcPct val="80000"/>
              </a:lnSpc>
              <a:buFontTx/>
              <a:buNone/>
            </a:pPr>
            <a:endParaRPr lang="en-US" dirty="0"/>
          </a:p>
        </p:txBody>
      </p:sp>
    </p:spTree>
    <p:extLst>
      <p:ext uri="{BB962C8B-B14F-4D97-AF65-F5344CB8AC3E}">
        <p14:creationId xmlns:p14="http://schemas.microsoft.com/office/powerpoint/2010/main" val="2940951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74</a:t>
            </a:fld>
            <a:endParaRPr>
              <a:solidFill>
                <a:prstClr val="black"/>
              </a:solidFill>
            </a:endParaRPr>
          </a:p>
        </p:txBody>
      </p:sp>
    </p:spTree>
    <p:extLst>
      <p:ext uri="{BB962C8B-B14F-4D97-AF65-F5344CB8AC3E}">
        <p14:creationId xmlns:p14="http://schemas.microsoft.com/office/powerpoint/2010/main" val="2227514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2.2.1 - Principaux modes de commande</a:t>
            </a:r>
          </a:p>
          <a:p>
            <a:pPr>
              <a:lnSpc>
                <a:spcPct val="80000"/>
              </a:lnSpc>
              <a:buFontTx/>
              <a:buNone/>
            </a:pPr>
            <a:endParaRPr lang="en-US" dirty="0"/>
          </a:p>
        </p:txBody>
      </p:sp>
    </p:spTree>
    <p:extLst>
      <p:ext uri="{BB962C8B-B14F-4D97-AF65-F5344CB8AC3E}">
        <p14:creationId xmlns:p14="http://schemas.microsoft.com/office/powerpoint/2010/main" val="39318822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2.2.2 - Mode de configuration et sous-modes de configuration</a:t>
            </a:r>
          </a:p>
          <a:p>
            <a:pPr>
              <a:lnSpc>
                <a:spcPct val="80000"/>
              </a:lnSpc>
              <a:buFontTx/>
              <a:buNone/>
            </a:pPr>
            <a:endParaRPr lang="en-US" dirty="0"/>
          </a:p>
        </p:txBody>
      </p:sp>
    </p:spTree>
    <p:extLst>
      <p:ext uri="{BB962C8B-B14F-4D97-AF65-F5344CB8AC3E}">
        <p14:creationId xmlns:p14="http://schemas.microsoft.com/office/powerpoint/2010/main" val="616458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77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2.2.3 - Vidéo - Principaux modes de commande de la CLI d'IOS</a:t>
            </a:r>
          </a:p>
          <a:p>
            <a:pPr>
              <a:lnSpc>
                <a:spcPct val="80000"/>
              </a:lnSpc>
              <a:buFontTx/>
              <a:buNone/>
            </a:pPr>
            <a:endParaRPr lang="en-US" dirty="0"/>
          </a:p>
        </p:txBody>
      </p:sp>
    </p:spTree>
    <p:extLst>
      <p:ext uri="{BB962C8B-B14F-4D97-AF65-F5344CB8AC3E}">
        <p14:creationId xmlns:p14="http://schemas.microsoft.com/office/powerpoint/2010/main" val="21663776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78</a:t>
            </a:fld>
            <a:endParaRPr>
              <a:solidFill>
                <a:prstClr val="black"/>
              </a:solidFill>
            </a:endParaRPr>
          </a:p>
        </p:txBody>
      </p:sp>
    </p:spTree>
    <p:extLst>
      <p:ext uri="{BB962C8B-B14F-4D97-AF65-F5344CB8AC3E}">
        <p14:creationId xmlns:p14="http://schemas.microsoft.com/office/powerpoint/2010/main" val="33739193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79</a:t>
            </a:fld>
            <a:endParaRPr>
              <a:solidFill>
                <a:prstClr val="black"/>
              </a:solidFill>
            </a:endParaRPr>
          </a:p>
        </p:txBody>
      </p:sp>
    </p:spTree>
    <p:extLst>
      <p:ext uri="{BB962C8B-B14F-4D97-AF65-F5344CB8AC3E}">
        <p14:creationId xmlns:p14="http://schemas.microsoft.com/office/powerpoint/2010/main" val="24200840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80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2.2.5 - Vidéo - Navigation entre les différents modes IOS</a:t>
            </a:r>
          </a:p>
          <a:p>
            <a:pPr rtl="0">
              <a:lnSpc>
                <a:spcPct val="80000"/>
              </a:lnSpc>
              <a:buFontTx/>
              <a:buNone/>
            </a:pPr>
            <a:r>
              <a:rPr lang="fr-FR">
                <a:latin typeface="Arial" charset="0"/>
              </a:rPr>
              <a:t>2.2.6 - Remarque sur le contrôleur de syntaxe</a:t>
            </a:r>
          </a:p>
          <a:p>
            <a:pPr rtl="0">
              <a:lnSpc>
                <a:spcPct val="80000"/>
              </a:lnSpc>
              <a:buFontTx/>
              <a:buNone/>
            </a:pPr>
            <a:r>
              <a:rPr lang="fr-FR">
                <a:latin typeface="Arial" charset="0"/>
              </a:rPr>
              <a:t>2.2.7 - Contrôleur de syntaxe - Navigation entre les différents modes IOS</a:t>
            </a:r>
          </a:p>
          <a:p>
            <a:pPr rtl="0">
              <a:lnSpc>
                <a:spcPct val="80000"/>
              </a:lnSpc>
              <a:buFontTx/>
              <a:buNone/>
            </a:pPr>
            <a:r>
              <a:rPr lang="fr-FR"/>
              <a:t>2.2.8 - Vérifiez votre compréhension - Navigation d'IOS</a:t>
            </a:r>
          </a:p>
        </p:txBody>
      </p:sp>
    </p:spTree>
    <p:extLst>
      <p:ext uri="{BB962C8B-B14F-4D97-AF65-F5344CB8AC3E}">
        <p14:creationId xmlns:p14="http://schemas.microsoft.com/office/powerpoint/2010/main" val="16374777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81</a:t>
            </a:fld>
            <a:endParaRPr>
              <a:solidFill>
                <a:prstClr val="black"/>
              </a:solidFill>
            </a:endParaRPr>
          </a:p>
        </p:txBody>
      </p:sp>
    </p:spTree>
    <p:extLst>
      <p:ext uri="{BB962C8B-B14F-4D97-AF65-F5344CB8AC3E}">
        <p14:creationId xmlns:p14="http://schemas.microsoft.com/office/powerpoint/2010/main" val="235087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1" kern="1200" baseline="0" dirty="0" smtClean="0">
                <a:solidFill>
                  <a:schemeClr val="tx1"/>
                </a:solidFill>
                <a:latin typeface="Times New Roman" pitchFamily="18" charset="0"/>
                <a:ea typeface="+mn-ea"/>
                <a:cs typeface="+mn-cs"/>
              </a:rPr>
              <a:t>Pourquoi un réseau ?</a:t>
            </a:r>
          </a:p>
          <a:p>
            <a:r>
              <a:rPr lang="fr-FR" sz="1200" kern="1200" baseline="0" dirty="0" smtClean="0">
                <a:solidFill>
                  <a:schemeClr val="tx1"/>
                </a:solidFill>
                <a:latin typeface="Times New Roman" pitchFamily="18" charset="0"/>
                <a:ea typeface="+mn-ea"/>
                <a:cs typeface="+mn-cs"/>
              </a:rPr>
              <a:t>Toute personne ayant travaillé sur un réseau ne pourra plus s'en passer. Témoin l'extraordinaire explosion</a:t>
            </a:r>
          </a:p>
          <a:p>
            <a:r>
              <a:rPr lang="fr-FR" sz="1200" kern="1200" baseline="0" dirty="0" smtClean="0">
                <a:solidFill>
                  <a:schemeClr val="tx1"/>
                </a:solidFill>
                <a:latin typeface="Times New Roman" pitchFamily="18" charset="0"/>
                <a:ea typeface="+mn-ea"/>
                <a:cs typeface="+mn-cs"/>
              </a:rPr>
              <a:t>de l'Internet. Parmi les avantages les plus flagrants, citons :</a:t>
            </a:r>
          </a:p>
          <a:p>
            <a:r>
              <a:rPr lang="fr-FR" sz="1200" kern="1200" baseline="0" dirty="0" smtClean="0">
                <a:solidFill>
                  <a:schemeClr val="tx1"/>
                </a:solidFill>
                <a:latin typeface="Times New Roman" pitchFamily="18" charset="0"/>
                <a:ea typeface="+mn-ea"/>
                <a:cs typeface="+mn-cs"/>
              </a:rPr>
              <a:t>• L'extrême facilité avec laquelle il est possible de communiquer des informations à son</a:t>
            </a:r>
          </a:p>
          <a:p>
            <a:r>
              <a:rPr lang="fr-FR" sz="1200" kern="1200" baseline="0" dirty="0" smtClean="0">
                <a:solidFill>
                  <a:schemeClr val="tx1"/>
                </a:solidFill>
                <a:latin typeface="Times New Roman" pitchFamily="18" charset="0"/>
                <a:ea typeface="+mn-ea"/>
                <a:cs typeface="+mn-cs"/>
              </a:rPr>
              <a:t>entourage</a:t>
            </a:r>
          </a:p>
          <a:p>
            <a:r>
              <a:rPr lang="fr-FR" sz="1200" kern="1200" baseline="0" dirty="0" smtClean="0">
                <a:solidFill>
                  <a:schemeClr val="tx1"/>
                </a:solidFill>
                <a:latin typeface="Times New Roman" pitchFamily="18" charset="0"/>
                <a:ea typeface="+mn-ea"/>
                <a:cs typeface="+mn-cs"/>
              </a:rPr>
              <a:t>• La simplicité avec laquelle un utilisateur peut changer de poste de travail sans pour autant</a:t>
            </a:r>
          </a:p>
          <a:p>
            <a:r>
              <a:rPr lang="fr-FR" sz="1200" kern="1200" baseline="0" dirty="0" smtClean="0">
                <a:solidFill>
                  <a:schemeClr val="tx1"/>
                </a:solidFill>
                <a:latin typeface="Times New Roman" pitchFamily="18" charset="0"/>
                <a:ea typeface="+mn-ea"/>
                <a:cs typeface="+mn-cs"/>
              </a:rPr>
              <a:t>devoir transporter ses fichiers sur disquette ou autre support de stockage.</a:t>
            </a:r>
          </a:p>
          <a:p>
            <a:endParaRPr lang="fr-FR" sz="1200" kern="1200" baseline="0" dirty="0" smtClean="0">
              <a:solidFill>
                <a:schemeClr val="tx1"/>
              </a:solidFill>
              <a:latin typeface="Times New Roman" pitchFamily="18" charset="0"/>
              <a:ea typeface="+mn-ea"/>
              <a:cs typeface="+mn-cs"/>
            </a:endParaRPr>
          </a:p>
          <a:p>
            <a:r>
              <a:rPr lang="fr-FR" sz="1200" kern="1200" baseline="0" dirty="0" smtClean="0">
                <a:solidFill>
                  <a:schemeClr val="tx1"/>
                </a:solidFill>
                <a:latin typeface="Times New Roman" pitchFamily="18" charset="0"/>
                <a:ea typeface="+mn-ea"/>
                <a:cs typeface="+mn-cs"/>
              </a:rPr>
              <a:t>Un réseau, nous l'avons compris, permet de connecter des ordinateurs entre eux. Mais les besoins</a:t>
            </a:r>
          </a:p>
          <a:p>
            <a:r>
              <a:rPr lang="fr-FR" sz="1200" kern="1200" baseline="0" dirty="0" smtClean="0">
                <a:solidFill>
                  <a:schemeClr val="tx1"/>
                </a:solidFill>
                <a:latin typeface="Times New Roman" pitchFamily="18" charset="0"/>
                <a:ea typeface="+mn-ea"/>
                <a:cs typeface="+mn-cs"/>
              </a:rPr>
              <a:t>sont très divers, depuis le réseau domestique ou d'une toute petite entreprise jusqu'aux réseaux des</a:t>
            </a:r>
          </a:p>
          <a:p>
            <a:r>
              <a:rPr lang="fr-FR" sz="1200" kern="1200" baseline="0" dirty="0" smtClean="0">
                <a:solidFill>
                  <a:schemeClr val="tx1"/>
                </a:solidFill>
                <a:latin typeface="Times New Roman" pitchFamily="18" charset="0"/>
                <a:ea typeface="+mn-ea"/>
                <a:cs typeface="+mn-cs"/>
              </a:rPr>
              <a:t>grandes sociétés.</a:t>
            </a:r>
          </a:p>
        </p:txBody>
      </p:sp>
      <p:sp>
        <p:nvSpPr>
          <p:cNvPr id="4" name="Espace réservé du numéro de diapositive 3"/>
          <p:cNvSpPr>
            <a:spLocks noGrp="1"/>
          </p:cNvSpPr>
          <p:nvPr>
            <p:ph type="sldNum" sz="quarter" idx="10"/>
          </p:nvPr>
        </p:nvSpPr>
        <p:spPr/>
        <p:txBody>
          <a:bodyPr/>
          <a:lstStyle/>
          <a:p>
            <a:fld id="{EC8FE176-ED04-4365-B4F2-71937DFEA9A8}" type="slidenum">
              <a:rPr lang="fr-FR" smtClean="0"/>
              <a:pPr/>
              <a:t>10</a:t>
            </a:fld>
            <a:endParaRPr lang="fr-FR" dirty="0"/>
          </a:p>
        </p:txBody>
      </p:sp>
    </p:spTree>
    <p:extLst>
      <p:ext uri="{BB962C8B-B14F-4D97-AF65-F5344CB8AC3E}">
        <p14:creationId xmlns:p14="http://schemas.microsoft.com/office/powerpoint/2010/main" val="1776762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2.3.1 - Structure des commandes IOS de base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82</a:t>
            </a:fld>
            <a:endParaRPr>
              <a:solidFill>
                <a:prstClr val="black"/>
              </a:solidFill>
            </a:endParaRPr>
          </a:p>
        </p:txBody>
      </p:sp>
    </p:spTree>
    <p:extLst>
      <p:ext uri="{BB962C8B-B14F-4D97-AF65-F5344CB8AC3E}">
        <p14:creationId xmlns:p14="http://schemas.microsoft.com/office/powerpoint/2010/main" val="22746045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2.3.2 - Vérification de la syntaxe des commandes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83</a:t>
            </a:fld>
            <a:endParaRPr>
              <a:solidFill>
                <a:prstClr val="black"/>
              </a:solidFill>
            </a:endParaRPr>
          </a:p>
        </p:txBody>
      </p:sp>
    </p:spTree>
    <p:extLst>
      <p:ext uri="{BB962C8B-B14F-4D97-AF65-F5344CB8AC3E}">
        <p14:creationId xmlns:p14="http://schemas.microsoft.com/office/powerpoint/2010/main" val="1245150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2.3.2 - Vérification de la syntaxe des commandes IOS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84</a:t>
            </a:fld>
            <a:endParaRPr>
              <a:solidFill>
                <a:prstClr val="black"/>
              </a:solidFill>
            </a:endParaRPr>
          </a:p>
        </p:txBody>
      </p:sp>
    </p:spTree>
    <p:extLst>
      <p:ext uri="{BB962C8B-B14F-4D97-AF65-F5344CB8AC3E}">
        <p14:creationId xmlns:p14="http://schemas.microsoft.com/office/powerpoint/2010/main" val="23985357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2.3.3 - Fonctionnalités d'aide d'IOS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85</a:t>
            </a:fld>
            <a:endParaRPr>
              <a:solidFill>
                <a:prstClr val="black"/>
              </a:solidFill>
            </a:endParaRPr>
          </a:p>
        </p:txBody>
      </p:sp>
    </p:spTree>
    <p:extLst>
      <p:ext uri="{BB962C8B-B14F-4D97-AF65-F5344CB8AC3E}">
        <p14:creationId xmlns:p14="http://schemas.microsoft.com/office/powerpoint/2010/main" val="32167229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86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2.3.4 - Vidéo - Aide contextuelle et Vérificateur de syntaxe des commandes</a:t>
            </a:r>
          </a:p>
          <a:p>
            <a:pPr>
              <a:lnSpc>
                <a:spcPct val="80000"/>
              </a:lnSpc>
              <a:buFontTx/>
              <a:buNone/>
            </a:pPr>
            <a:endParaRPr lang="en-US" dirty="0"/>
          </a:p>
        </p:txBody>
      </p:sp>
    </p:spTree>
    <p:extLst>
      <p:ext uri="{BB962C8B-B14F-4D97-AF65-F5344CB8AC3E}">
        <p14:creationId xmlns:p14="http://schemas.microsoft.com/office/powerpoint/2010/main" val="1137434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87</a:t>
            </a:fld>
            <a:endParaRPr>
              <a:solidFill>
                <a:prstClr val="black"/>
              </a:solidFill>
            </a:endParaRPr>
          </a:p>
        </p:txBody>
      </p:sp>
    </p:spTree>
    <p:extLst>
      <p:ext uri="{BB962C8B-B14F-4D97-AF65-F5344CB8AC3E}">
        <p14:creationId xmlns:p14="http://schemas.microsoft.com/office/powerpoint/2010/main" val="36879938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88</a:t>
            </a:fld>
            <a:endParaRPr>
              <a:solidFill>
                <a:prstClr val="black"/>
              </a:solidFill>
            </a:endParaRPr>
          </a:p>
        </p:txBody>
      </p:sp>
    </p:spTree>
    <p:extLst>
      <p:ext uri="{BB962C8B-B14F-4D97-AF65-F5344CB8AC3E}">
        <p14:creationId xmlns:p14="http://schemas.microsoft.com/office/powerpoint/2010/main" val="16797048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89</a:t>
            </a:fld>
            <a:endParaRPr>
              <a:solidFill>
                <a:prstClr val="black"/>
              </a:solidFill>
            </a:endParaRPr>
          </a:p>
        </p:txBody>
      </p:sp>
    </p:spTree>
    <p:extLst>
      <p:ext uri="{BB962C8B-B14F-4D97-AF65-F5344CB8AC3E}">
        <p14:creationId xmlns:p14="http://schemas.microsoft.com/office/powerpoint/2010/main" val="23914376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90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2.3.6 - Vidéo - Raccourcis et touches de raccourci</a:t>
            </a:r>
          </a:p>
        </p:txBody>
      </p:sp>
    </p:spTree>
    <p:extLst>
      <p:ext uri="{BB962C8B-B14F-4D97-AF65-F5344CB8AC3E}">
        <p14:creationId xmlns:p14="http://schemas.microsoft.com/office/powerpoint/2010/main" val="21106177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91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2.3.7 – Packet Tracer – Naviguer dans Cisco IOS</a:t>
            </a:r>
          </a:p>
        </p:txBody>
      </p:sp>
    </p:spTree>
    <p:extLst>
      <p:ext uri="{BB962C8B-B14F-4D97-AF65-F5344CB8AC3E}">
        <p14:creationId xmlns:p14="http://schemas.microsoft.com/office/powerpoint/2010/main" val="75440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sz="1200" kern="1200">
                <a:solidFill>
                  <a:schemeClr val="tx1"/>
                </a:solidFill>
                <a:latin typeface="Arial" charset="0"/>
                <a:ea typeface="ＭＳ Ｐゴシック" charset="0"/>
                <a:cs typeface="ＭＳ Ｐゴシック" charset="0"/>
              </a:rPr>
              <a:t>1.1.2 – </a:t>
            </a:r>
            <a:r>
              <a:rPr lang="fr-FR"/>
              <a:t>Vidéo - L'expérience d'apprentissage Cisco Networking Academy</a:t>
            </a:r>
          </a:p>
        </p:txBody>
      </p:sp>
    </p:spTree>
    <p:extLst>
      <p:ext uri="{BB962C8B-B14F-4D97-AF65-F5344CB8AC3E}">
        <p14:creationId xmlns:p14="http://schemas.microsoft.com/office/powerpoint/2010/main" val="30705504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92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2.3.8 – PTPM et TP – Naviguer dans l'IOS en utilisant Tera Term pour la connectivité des consoles.</a:t>
            </a:r>
          </a:p>
        </p:txBody>
      </p:sp>
    </p:spTree>
    <p:extLst>
      <p:ext uri="{BB962C8B-B14F-4D97-AF65-F5344CB8AC3E}">
        <p14:creationId xmlns:p14="http://schemas.microsoft.com/office/powerpoint/2010/main" val="9553595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93</a:t>
            </a:fld>
            <a:endParaRPr/>
          </a:p>
        </p:txBody>
      </p:sp>
    </p:spTree>
    <p:extLst>
      <p:ext uri="{BB962C8B-B14F-4D97-AF65-F5344CB8AC3E}">
        <p14:creationId xmlns:p14="http://schemas.microsoft.com/office/powerpoint/2010/main" val="3285012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2.4.1 - Nom du périphérique</a:t>
            </a:r>
          </a:p>
          <a:p>
            <a:endParaRPr lang="en-US" dirty="0"/>
          </a:p>
        </p:txBody>
      </p:sp>
    </p:spTree>
    <p:extLst>
      <p:ext uri="{BB962C8B-B14F-4D97-AF65-F5344CB8AC3E}">
        <p14:creationId xmlns:p14="http://schemas.microsoft.com/office/powerpoint/2010/main" val="33200560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2.4.2 - Recommandations relatives aux mots de passe forts</a:t>
            </a:r>
          </a:p>
          <a:p>
            <a:endParaRPr lang="en-US" dirty="0"/>
          </a:p>
        </p:txBody>
      </p:sp>
    </p:spTree>
    <p:extLst>
      <p:ext uri="{BB962C8B-B14F-4D97-AF65-F5344CB8AC3E}">
        <p14:creationId xmlns:p14="http://schemas.microsoft.com/office/powerpoint/2010/main" val="20902467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2.4.3 - Configurer les mots de passe</a:t>
            </a:r>
          </a:p>
          <a:p>
            <a:endParaRPr lang="en-US" dirty="0"/>
          </a:p>
        </p:txBody>
      </p:sp>
    </p:spTree>
    <p:extLst>
      <p:ext uri="{BB962C8B-B14F-4D97-AF65-F5344CB8AC3E}">
        <p14:creationId xmlns:p14="http://schemas.microsoft.com/office/powerpoint/2010/main" val="16830374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2.4.3 - Configurer les mots de passe</a:t>
            </a:r>
          </a:p>
          <a:p>
            <a:endParaRPr lang="en-US" dirty="0"/>
          </a:p>
          <a:p>
            <a:endParaRPr lang="en-US" dirty="0"/>
          </a:p>
        </p:txBody>
      </p:sp>
    </p:spTree>
    <p:extLst>
      <p:ext uri="{BB962C8B-B14F-4D97-AF65-F5344CB8AC3E}">
        <p14:creationId xmlns:p14="http://schemas.microsoft.com/office/powerpoint/2010/main" val="13043703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2.4.4 - Chiffrer les mots de passe</a:t>
            </a:r>
          </a:p>
          <a:p>
            <a:endParaRPr lang="en-US" dirty="0"/>
          </a:p>
          <a:p>
            <a:endParaRPr lang="en-US" dirty="0"/>
          </a:p>
        </p:txBody>
      </p:sp>
    </p:spTree>
    <p:extLst>
      <p:ext uri="{BB962C8B-B14F-4D97-AF65-F5344CB8AC3E}">
        <p14:creationId xmlns:p14="http://schemas.microsoft.com/office/powerpoint/2010/main" val="34342144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2.4.5 - Messages de bannière</a:t>
            </a:r>
          </a:p>
          <a:p>
            <a:endParaRPr lang="en-US" dirty="0"/>
          </a:p>
          <a:p>
            <a:endParaRPr lang="en-US" dirty="0"/>
          </a:p>
        </p:txBody>
      </p:sp>
    </p:spTree>
    <p:extLst>
      <p:ext uri="{BB962C8B-B14F-4D97-AF65-F5344CB8AC3E}">
        <p14:creationId xmlns:p14="http://schemas.microsoft.com/office/powerpoint/2010/main" val="1524299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100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2.4.6 - Vidéo -Accès administratif sécurisé à un commutateur</a:t>
            </a:r>
          </a:p>
          <a:p>
            <a:pPr rtl="0">
              <a:lnSpc>
                <a:spcPct val="80000"/>
              </a:lnSpc>
              <a:buFontTx/>
              <a:buNone/>
            </a:pPr>
            <a:r>
              <a:rPr lang="fr-FR">
                <a:latin typeface="Arial" charset="0"/>
              </a:rPr>
              <a:t>2.4.7 - Contrôleur de syntaxe - Configuration de base de périphérique</a:t>
            </a:r>
          </a:p>
          <a:p>
            <a:pPr rtl="0">
              <a:lnSpc>
                <a:spcPct val="80000"/>
              </a:lnSpc>
              <a:buFontTx/>
              <a:buNone/>
            </a:pPr>
            <a:r>
              <a:rPr lang="fr-FR">
                <a:latin typeface="Arial" charset="0"/>
              </a:rPr>
              <a:t>2.4.8 - Vérifiez votre compréhension - Configuration de base de périphérique</a:t>
            </a:r>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236348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101</a:t>
            </a:fld>
            <a:endParaRPr/>
          </a:p>
        </p:txBody>
      </p:sp>
    </p:spTree>
    <p:extLst>
      <p:ext uri="{BB962C8B-B14F-4D97-AF65-F5344CB8AC3E}">
        <p14:creationId xmlns:p14="http://schemas.microsoft.com/office/powerpoint/2010/main" val="1241942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0" y="0"/>
            <a:ext cx="4572000" cy="627460"/>
          </a:xfrm>
          <a:prstGeom prst="rect">
            <a:avLst/>
          </a:prstGeom>
          <a:solidFill>
            <a:schemeClr val="tx1"/>
          </a:solidFill>
          <a:ln w="9525">
            <a:noFill/>
            <a:miter lim="800000"/>
            <a:headEnd/>
            <a:tailEnd/>
          </a:ln>
          <a:effectLst/>
        </p:spPr>
        <p:txBody>
          <a:bodyPr wrap="none" anchor="ctr"/>
          <a:lstStyle/>
          <a:p>
            <a:endParaRPr lang="fr-FR"/>
          </a:p>
        </p:txBody>
      </p:sp>
      <p:sp>
        <p:nvSpPr>
          <p:cNvPr id="168963" name="Rectangle 3"/>
          <p:cNvSpPr>
            <a:spLocks noChangeArrowheads="1"/>
          </p:cNvSpPr>
          <p:nvPr/>
        </p:nvSpPr>
        <p:spPr bwMode="auto">
          <a:xfrm>
            <a:off x="4572000" y="0"/>
            <a:ext cx="4572000" cy="627460"/>
          </a:xfrm>
          <a:prstGeom prst="rect">
            <a:avLst/>
          </a:prstGeom>
          <a:solidFill>
            <a:srgbClr val="8E0000"/>
          </a:solidFill>
          <a:ln w="9525">
            <a:noFill/>
            <a:miter lim="800000"/>
            <a:headEnd/>
            <a:tailEnd/>
          </a:ln>
          <a:effectLst/>
        </p:spPr>
        <p:txBody>
          <a:bodyPr wrap="none" anchor="ctr"/>
          <a:lstStyle/>
          <a:p>
            <a:endParaRPr lang="fr-FR"/>
          </a:p>
        </p:txBody>
      </p:sp>
      <p:sp>
        <p:nvSpPr>
          <p:cNvPr id="168964" name="Rectangle 4"/>
          <p:cNvSpPr>
            <a:spLocks noChangeArrowheads="1"/>
          </p:cNvSpPr>
          <p:nvPr/>
        </p:nvSpPr>
        <p:spPr bwMode="auto">
          <a:xfrm>
            <a:off x="0" y="4948237"/>
            <a:ext cx="4572000" cy="195263"/>
          </a:xfrm>
          <a:prstGeom prst="rect">
            <a:avLst/>
          </a:prstGeom>
          <a:solidFill>
            <a:schemeClr val="tx1"/>
          </a:solidFill>
          <a:ln w="9525">
            <a:noFill/>
            <a:miter lim="800000"/>
            <a:headEnd/>
            <a:tailEnd/>
          </a:ln>
          <a:effectLst/>
        </p:spPr>
        <p:txBody>
          <a:bodyPr wrap="none" anchor="ctr"/>
          <a:lstStyle/>
          <a:p>
            <a:endParaRPr lang="fr-FR"/>
          </a:p>
        </p:txBody>
      </p:sp>
      <p:sp>
        <p:nvSpPr>
          <p:cNvPr id="168965" name="Rectangle 5"/>
          <p:cNvSpPr>
            <a:spLocks noChangeArrowheads="1"/>
          </p:cNvSpPr>
          <p:nvPr/>
        </p:nvSpPr>
        <p:spPr bwMode="auto">
          <a:xfrm>
            <a:off x="4572000" y="4948237"/>
            <a:ext cx="4572000" cy="195263"/>
          </a:xfrm>
          <a:prstGeom prst="rect">
            <a:avLst/>
          </a:prstGeom>
          <a:solidFill>
            <a:srgbClr val="8E0000"/>
          </a:solidFill>
          <a:ln w="9525">
            <a:noFill/>
            <a:miter lim="800000"/>
            <a:headEnd/>
            <a:tailEnd/>
          </a:ln>
          <a:effectLst/>
        </p:spPr>
        <p:txBody>
          <a:bodyPr wrap="none" anchor="ctr"/>
          <a:lstStyle/>
          <a:p>
            <a:endParaRPr lang="fr-FR"/>
          </a:p>
        </p:txBody>
      </p:sp>
      <p:sp>
        <p:nvSpPr>
          <p:cNvPr id="168966" name="Rectangle 6"/>
          <p:cNvSpPr>
            <a:spLocks noChangeArrowheads="1"/>
          </p:cNvSpPr>
          <p:nvPr/>
        </p:nvSpPr>
        <p:spPr bwMode="auto">
          <a:xfrm>
            <a:off x="0" y="627460"/>
            <a:ext cx="9144000" cy="323850"/>
          </a:xfrm>
          <a:prstGeom prst="rect">
            <a:avLst/>
          </a:prstGeom>
          <a:gradFill rotWithShape="1">
            <a:gsLst>
              <a:gs pos="0">
                <a:srgbClr val="8E0000"/>
              </a:gs>
              <a:gs pos="100000">
                <a:schemeClr val="tx1"/>
              </a:gs>
            </a:gsLst>
            <a:lin ang="0" scaled="1"/>
          </a:gradFill>
          <a:ln w="9525">
            <a:noFill/>
            <a:miter lim="800000"/>
            <a:headEnd/>
            <a:tailEnd/>
          </a:ln>
          <a:effectLst/>
        </p:spPr>
        <p:txBody>
          <a:bodyPr wrap="none" anchor="ctr"/>
          <a:lstStyle/>
          <a:p>
            <a:endParaRPr lang="fr-FR"/>
          </a:p>
        </p:txBody>
      </p:sp>
      <p:sp>
        <p:nvSpPr>
          <p:cNvPr id="168967" name="Rectangle 7"/>
          <p:cNvSpPr>
            <a:spLocks noGrp="1" noChangeArrowheads="1"/>
          </p:cNvSpPr>
          <p:nvPr>
            <p:ph type="ctrTitle"/>
          </p:nvPr>
        </p:nvSpPr>
        <p:spPr>
          <a:xfrm>
            <a:off x="685800" y="1597819"/>
            <a:ext cx="7772400" cy="1102519"/>
          </a:xfrm>
        </p:spPr>
        <p:txBody>
          <a:bodyPr/>
          <a:lstStyle>
            <a:lvl1pPr algn="ctr">
              <a:defRPr sz="1800">
                <a:solidFill>
                  <a:schemeClr val="tx1"/>
                </a:solidFill>
              </a:defRPr>
            </a:lvl1pPr>
          </a:lstStyle>
          <a:p>
            <a:r>
              <a:rPr lang="fr-FR"/>
              <a:t>Cliquez pour modifier le style du titre</a:t>
            </a:r>
          </a:p>
        </p:txBody>
      </p:sp>
      <p:sp>
        <p:nvSpPr>
          <p:cNvPr id="168968" name="Rectangle 8"/>
          <p:cNvSpPr>
            <a:spLocks noGrp="1" noChangeArrowheads="1"/>
          </p:cNvSpPr>
          <p:nvPr>
            <p:ph type="subTitle" idx="1"/>
          </p:nvPr>
        </p:nvSpPr>
        <p:spPr>
          <a:xfrm>
            <a:off x="1371600" y="2914650"/>
            <a:ext cx="6400800" cy="1314450"/>
          </a:xfrm>
        </p:spPr>
        <p:txBody>
          <a:bodyPr/>
          <a:lstStyle>
            <a:lvl1pPr marL="0" indent="0" algn="ctr">
              <a:buFontTx/>
              <a:buNone/>
              <a:defRPr/>
            </a:lvl1pPr>
          </a:lstStyle>
          <a:p>
            <a:r>
              <a:rPr lang="fr-FR"/>
              <a:t>Cliquez pour modifier le style des sous-titres du masque</a:t>
            </a:r>
          </a:p>
        </p:txBody>
      </p:sp>
      <p:sp>
        <p:nvSpPr>
          <p:cNvPr id="168969" name="Rectangle 9"/>
          <p:cNvSpPr>
            <a:spLocks noGrp="1" noChangeArrowheads="1"/>
          </p:cNvSpPr>
          <p:nvPr>
            <p:ph type="ftr" sz="quarter" idx="3"/>
          </p:nvPr>
        </p:nvSpPr>
        <p:spPr/>
        <p:txBody>
          <a:bodyPr/>
          <a:lstStyle>
            <a:lvl1pPr>
              <a:defRPr/>
            </a:lvl1pPr>
          </a:lstStyle>
          <a:p>
            <a:r>
              <a:rPr lang="fr-FR" smtClean="0"/>
              <a:t>Souad BOUASKER – Avril  2010                                                      Systèmes  d’information</a:t>
            </a:r>
            <a:endParaRPr lang="fr-FR" dirty="0"/>
          </a:p>
        </p:txBody>
      </p:sp>
    </p:spTree>
    <p:extLst>
      <p:ext uri="{BB962C8B-B14F-4D97-AF65-F5344CB8AC3E}">
        <p14:creationId xmlns:p14="http://schemas.microsoft.com/office/powerpoint/2010/main" val="3325639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590078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500594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459279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977266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80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633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902326994"/>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109486808"/>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731436979"/>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8553789"/>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4045931"/>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125480"/>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5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493429" y="4741653"/>
            <a:ext cx="303209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47" r:id="rId1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22226" y="4741653"/>
            <a:ext cx="2903300"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4252666"/>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6"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hyperlink" Target="https://contenthub.netacad.com/itn/2.4.6" TargetMode="Externa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3.xml"/><Relationship Id="rId1" Type="http://schemas.openxmlformats.org/officeDocument/2006/relationships/tags" Target="../tags/tag65.xml"/><Relationship Id="rId5" Type="http://schemas.openxmlformats.org/officeDocument/2006/relationships/image" Target="../media/image80.tiff"/><Relationship Id="rId4" Type="http://schemas.openxmlformats.org/officeDocument/2006/relationships/image" Target="../media/image79.tif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3.xml"/><Relationship Id="rId1" Type="http://schemas.openxmlformats.org/officeDocument/2006/relationships/tags" Target="../tags/tag66.xml"/><Relationship Id="rId5" Type="http://schemas.openxmlformats.org/officeDocument/2006/relationships/image" Target="../media/image82.png"/><Relationship Id="rId4" Type="http://schemas.openxmlformats.org/officeDocument/2006/relationships/image" Target="../media/image81.tif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hyperlink" Target="https://contenthub.netacad.com/itn/2.5.3" TargetMode="Externa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83.tif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tags" Target="../tags/tag69.xml"/><Relationship Id="rId5" Type="http://schemas.openxmlformats.org/officeDocument/2006/relationships/image" Target="../media/image85.tiff"/><Relationship Id="rId4" Type="http://schemas.openxmlformats.org/officeDocument/2006/relationships/image" Target="../media/image8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8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87.tif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3.xml"/><Relationship Id="rId1" Type="http://schemas.openxmlformats.org/officeDocument/2006/relationships/tags" Target="../tags/tag74.xml"/><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3.xml"/><Relationship Id="rId1" Type="http://schemas.openxmlformats.org/officeDocument/2006/relationships/tags" Target="../tags/tag76.xml"/><Relationship Id="rId4" Type="http://schemas.openxmlformats.org/officeDocument/2006/relationships/image" Target="../media/image89.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90.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3.xml"/><Relationship Id="rId1" Type="http://schemas.openxmlformats.org/officeDocument/2006/relationships/tags" Target="../tags/tag78.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tags" Target="../tags/tag7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3.xml"/><Relationship Id="rId1" Type="http://schemas.openxmlformats.org/officeDocument/2006/relationships/tags" Target="../tags/tag81.xml"/><Relationship Id="rId4" Type="http://schemas.openxmlformats.org/officeDocument/2006/relationships/hyperlink" Target="https://contenthub.netacad.com/itn/2.8.1" TargetMode="Externa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3.xml"/><Relationship Id="rId1" Type="http://schemas.openxmlformats.org/officeDocument/2006/relationships/tags" Target="../tags/tag82.xml"/><Relationship Id="rId4" Type="http://schemas.openxmlformats.org/officeDocument/2006/relationships/hyperlink" Target="https://contenthub.netacad.com/itn/2.8.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8" Type="http://schemas.openxmlformats.org/officeDocument/2006/relationships/hyperlink" Target="https://contenthub.netacad.com/itn/2.9.4" TargetMode="External"/><Relationship Id="rId3" Type="http://schemas.openxmlformats.org/officeDocument/2006/relationships/notesSlide" Target="../notesSlides/notesSlide118.xml"/><Relationship Id="rId7" Type="http://schemas.openxmlformats.org/officeDocument/2006/relationships/hyperlink" Target="https://contenthub.netacad.com/itn/2.6.3" TargetMode="External"/><Relationship Id="rId2" Type="http://schemas.openxmlformats.org/officeDocument/2006/relationships/slideLayout" Target="../slideLayouts/slideLayout13.xml"/><Relationship Id="rId1" Type="http://schemas.openxmlformats.org/officeDocument/2006/relationships/tags" Target="../tags/tag83.xml"/><Relationship Id="rId6" Type="http://schemas.openxmlformats.org/officeDocument/2006/relationships/hyperlink" Target="https://contenthub.netacad.com/itn/2.4.8" TargetMode="External"/><Relationship Id="rId5" Type="http://schemas.openxmlformats.org/officeDocument/2006/relationships/hyperlink" Target="https://contenthub.netacad.com/itn/2.2.8" TargetMode="External"/><Relationship Id="rId4" Type="http://schemas.openxmlformats.org/officeDocument/2006/relationships/hyperlink" Target="https://contenthub.netacad.com/itn/2.1.6" TargetMode="Externa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3.xml"/><Relationship Id="rId1" Type="http://schemas.openxmlformats.org/officeDocument/2006/relationships/tags" Target="../tags/tag8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3.xml"/><Relationship Id="rId1" Type="http://schemas.openxmlformats.org/officeDocument/2006/relationships/tags" Target="../tags/tag8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3.xml"/><Relationship Id="rId1" Type="http://schemas.openxmlformats.org/officeDocument/2006/relationships/tags" Target="../tags/tag87.xml"/><Relationship Id="rId4" Type="http://schemas.openxmlformats.org/officeDocument/2006/relationships/image" Target="../media/image92.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3.xml"/><Relationship Id="rId1" Type="http://schemas.openxmlformats.org/officeDocument/2006/relationships/tags" Target="../tags/tag90.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3.xml"/><Relationship Id="rId1" Type="http://schemas.openxmlformats.org/officeDocument/2006/relationships/tags" Target="../tags/tag91.xml"/><Relationship Id="rId4" Type="http://schemas.openxmlformats.org/officeDocument/2006/relationships/hyperlink" Target="https://contenthub.netacad.com/itn/3.0.3" TargetMode="Externa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3.xml"/><Relationship Id="rId1" Type="http://schemas.openxmlformats.org/officeDocument/2006/relationships/tags" Target="../tags/tag93.xml"/><Relationship Id="rId4" Type="http://schemas.openxmlformats.org/officeDocument/2006/relationships/hyperlink" Target="https://contenthub.netacad.com/itn/3.1.1"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5.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6.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hyperlink" Target="https://contenthub.netacad.com/itn/1.2.3"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8.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3.xml"/><Relationship Id="rId1" Type="http://schemas.openxmlformats.org/officeDocument/2006/relationships/tags" Target="../tags/tag95.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3.xml"/><Relationship Id="rId1" Type="http://schemas.openxmlformats.org/officeDocument/2006/relationships/tags" Target="../tags/tag96.xml"/><Relationship Id="rId4" Type="http://schemas.openxmlformats.org/officeDocument/2006/relationships/image" Target="../media/image107.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3.xml"/><Relationship Id="rId1" Type="http://schemas.openxmlformats.org/officeDocument/2006/relationships/tags" Target="../tags/tag97.xml"/><Relationship Id="rId4" Type="http://schemas.openxmlformats.org/officeDocument/2006/relationships/image" Target="../media/image108.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4.xml"/><Relationship Id="rId1" Type="http://schemas.openxmlformats.org/officeDocument/2006/relationships/tags" Target="../tags/tag98.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hyperlink" Target="https://contenthub.netacad.com/itn/3.3.5" TargetMode="External"/><Relationship Id="rId2" Type="http://schemas.openxmlformats.org/officeDocument/2006/relationships/notesSlide" Target="../notesSlides/notesSlide149.xml"/><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image" Target="../media/image113.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4.xml"/><Relationship Id="rId1" Type="http://schemas.openxmlformats.org/officeDocument/2006/relationships/tags" Target="../tags/tag9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hyperlink" Target="https://contenthub.netacad.com/itn/3.4.4" TargetMode="External"/><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10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4.xml"/><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ntenthub.netacad.com/itn/1.2.6" TargetMode="External"/><Relationship Id="rId4" Type="http://schemas.openxmlformats.org/officeDocument/2006/relationships/image" Target="../media/image9.png"/></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hyperlink" Target="https://contenthub.netacad.com/itn/3.5.5" TargetMode="External"/><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4.xml"/><Relationship Id="rId1" Type="http://schemas.openxmlformats.org/officeDocument/2006/relationships/tags" Target="../tags/tag102.xml"/></Relationships>
</file>

<file path=ppt/slides/_rels/slide167.xml.rels><?xml version="1.0" encoding="UTF-8" standalone="yes"?>
<Relationships xmlns="http://schemas.openxmlformats.org/package/2006/relationships"><Relationship Id="rId3" Type="http://schemas.openxmlformats.org/officeDocument/2006/relationships/hyperlink" Target="https://contenthub.netacad.com/itn/3.6.1" TargetMode="External"/><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hyperlink" Target="https://contenthub.netacad.com/itn/3.6.4" TargetMode="External"/><Relationship Id="rId2" Type="http://schemas.openxmlformats.org/officeDocument/2006/relationships/notesSlide" Target="../notesSlides/notesSlide169.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172.xml.rels><?xml version="1.0" encoding="UTF-8" standalone="yes"?>
<Relationships xmlns="http://schemas.openxmlformats.org/package/2006/relationships"><Relationship Id="rId3" Type="http://schemas.openxmlformats.org/officeDocument/2006/relationships/hyperlink" Target="https://contenthub.netacad.com/itn/3.6.5" TargetMode="External"/><Relationship Id="rId2" Type="http://schemas.openxmlformats.org/officeDocument/2006/relationships/notesSlide" Target="../notesSlides/notesSlide170.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103.xml"/></Relationships>
</file>

<file path=ppt/slides/_rels/slide1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4.xml"/><Relationship Id="rId1" Type="http://schemas.openxmlformats.org/officeDocument/2006/relationships/tags" Target="../tags/tag10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8" Type="http://schemas.openxmlformats.org/officeDocument/2006/relationships/hyperlink" Target="https://contenthub.netacad.com/itn/3.7.11" TargetMode="External"/><Relationship Id="rId3" Type="http://schemas.openxmlformats.org/officeDocument/2006/relationships/hyperlink" Target="https://contenthub.netacad.com/itn/3.1.12" TargetMode="External"/><Relationship Id="rId7" Type="http://schemas.openxmlformats.org/officeDocument/2006/relationships/hyperlink" Target="https://contenthub.netacad.com/itn/3.6.6" TargetMode="External"/><Relationship Id="rId2" Type="http://schemas.openxmlformats.org/officeDocument/2006/relationships/notesSlide" Target="../notesSlides/notesSlide193.xml"/><Relationship Id="rId1" Type="http://schemas.openxmlformats.org/officeDocument/2006/relationships/slideLayout" Target="../slideLayouts/slideLayout13.xml"/><Relationship Id="rId6" Type="http://schemas.openxmlformats.org/officeDocument/2006/relationships/hyperlink" Target="https://contenthub.netacad.com/itn/3.4.5" TargetMode="External"/><Relationship Id="rId5" Type="http://schemas.openxmlformats.org/officeDocument/2006/relationships/hyperlink" Target="https://contenthub.netacad.com/itn/3.3.6" TargetMode="External"/><Relationship Id="rId4" Type="http://schemas.openxmlformats.org/officeDocument/2006/relationships/hyperlink" Target="https://contenthub.netacad.com/itn/3.2.4" TargetMode="External"/><Relationship Id="rId9" Type="http://schemas.openxmlformats.org/officeDocument/2006/relationships/hyperlink" Target="https://contenthub.netacad.com/itn/3.8.2"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contenthub.netacad.com/itn/1.5.5"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contenthub.netacad.com/itn/1.5.6"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contenthub.netacad.com/itn/1.6.6"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contenthub.netacad.com/itn/1.7.10"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contenthub.netacad.com/itn/1.8.3"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hyperlink" Target="https://contenthub.netacad.com/itn/1.10.2"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44.tif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44.tiff"/><Relationship Id="rId4" Type="http://schemas.openxmlformats.org/officeDocument/2006/relationships/image" Target="../media/image45.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47.gif"/><Relationship Id="rId4" Type="http://schemas.openxmlformats.org/officeDocument/2006/relationships/image" Target="../media/image46.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49.tiff"/><Relationship Id="rId4" Type="http://schemas.openxmlformats.org/officeDocument/2006/relationships/image" Target="../media/image48.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53.tiff"/><Relationship Id="rId2" Type="http://schemas.openxmlformats.org/officeDocument/2006/relationships/slideLayout" Target="../slideLayouts/slideLayout13.xml"/><Relationship Id="rId1" Type="http://schemas.openxmlformats.org/officeDocument/2006/relationships/tags" Target="../tags/tag38.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39.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hyperlink" Target="https://contenthub.netacad.com/itn/2.2.3" TargetMode="Externa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41.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61.tiff"/><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hyperlink" Target="https://contenthub.netacad.com/itn/2.2.5" TargetMode="Externa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47.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67.tiff"/><Relationship Id="rId4" Type="http://schemas.openxmlformats.org/officeDocument/2006/relationships/image" Target="../media/image66.tif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hyperlink" Target="https://contenthub.netacad.com/itn/2.3.4" TargetMode="Externa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69.tiff"/><Relationship Id="rId4" Type="http://schemas.openxmlformats.org/officeDocument/2006/relationships/image" Target="../media/image68.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5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hyperlink" Target="https://contenthub.netacad.com/itn/2.3.6" TargetMode="Externa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70.tif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59.xml"/><Relationship Id="rId5" Type="http://schemas.openxmlformats.org/officeDocument/2006/relationships/image" Target="../media/image73.tiff"/><Relationship Id="rId4" Type="http://schemas.openxmlformats.org/officeDocument/2006/relationships/image" Target="../media/image72.tif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74.tif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3.xml"/><Relationship Id="rId1" Type="http://schemas.openxmlformats.org/officeDocument/2006/relationships/tags" Target="../tags/tag61.xml"/><Relationship Id="rId5" Type="http://schemas.openxmlformats.org/officeDocument/2006/relationships/image" Target="../media/image76.tiff"/><Relationship Id="rId4" Type="http://schemas.openxmlformats.org/officeDocument/2006/relationships/image" Target="../media/image75.tif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3.xml"/><Relationship Id="rId1" Type="http://schemas.openxmlformats.org/officeDocument/2006/relationships/tags" Target="../tags/tag62.xml"/><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fr-FR"/>
              <a:t>À quoi s'attendre dans ce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rtl="0">
              <a:buNone/>
            </a:pPr>
            <a:r>
              <a:rPr lang="fr-FR"/>
              <a:t>Pour faciliter l'apprentissage, les caractéristiques suivantes de l'interface graphique GUI peuvent être incluses dans ce module :</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1870597646"/>
              </p:ext>
            </p:extLst>
          </p:nvPr>
        </p:nvGraphicFramePr>
        <p:xfrm>
          <a:off x="301658" y="1333270"/>
          <a:ext cx="8557528" cy="3545205"/>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0">
                <a:tc>
                  <a:txBody>
                    <a:bodyPr/>
                    <a:lstStyle/>
                    <a:p>
                      <a:pPr rtl="0"/>
                      <a:r>
                        <a:rPr lang="fr-FR"/>
                        <a:t>Fonctionnalité</a:t>
                      </a:r>
                    </a:p>
                  </a:txBody>
                  <a:tcPr/>
                </a:tc>
                <a:tc>
                  <a:txBody>
                    <a:bodyPr/>
                    <a:lstStyle/>
                    <a:p>
                      <a:pPr rtl="0"/>
                      <a:r>
                        <a:rPr lang="fr-FR"/>
                        <a:t>Description</a:t>
                      </a:r>
                    </a:p>
                  </a:txBody>
                  <a:tcPr/>
                </a:tc>
                <a:extLst>
                  <a:ext uri="{0D108BD9-81ED-4DB2-BD59-A6C34878D82A}">
                    <a16:rowId xmlns:a16="http://schemas.microsoft.com/office/drawing/2014/main" val="367710602"/>
                  </a:ext>
                </a:extLst>
              </a:tr>
              <a:tr h="331556">
                <a:tc>
                  <a:txBody>
                    <a:bodyPr/>
                    <a:lstStyle/>
                    <a:p>
                      <a:pPr algn="l" rtl="0" fontAlgn="b"/>
                      <a:r>
                        <a:rPr lang="fr-F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Exposer les participants à des nouvelles compétences et des nouveaux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Vidéos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Exposer les participants à des nouvelles compétences et des nouveaux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Vérifiez votre compréhension (CYU)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fr-FR"/>
                        <a:t>Questionnaire en ligne par rubrique pour aider les apprenants à évaluer la compréhension du contenu.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Activités interactifs</a:t>
                      </a:r>
                    </a:p>
                  </a:txBody>
                  <a:tcPr marL="9525" marR="9525" marT="9525" marB="0" anchor="b"/>
                </a:tc>
                <a:tc>
                  <a:txBody>
                    <a:bodyPr/>
                    <a:lstStyle/>
                    <a:p>
                      <a:pPr rtl="0"/>
                      <a:r>
                        <a:rPr lang="fr-FR"/>
                        <a:t>Une variété de formats pour aider les apprenants à évaluer la compréhension du contenu.</a:t>
                      </a:r>
                    </a:p>
                  </a:txBody>
                  <a:tcPr/>
                </a:tc>
                <a:extLst>
                  <a:ext uri="{0D108BD9-81ED-4DB2-BD59-A6C34878D82A}">
                    <a16:rowId xmlns:a16="http://schemas.microsoft.com/office/drawing/2014/main" val="3454703549"/>
                  </a:ext>
                </a:extLst>
              </a:tr>
              <a:tr h="215293">
                <a:tc>
                  <a:txBody>
                    <a:bodyPr/>
                    <a:lstStyle/>
                    <a:p>
                      <a:pPr algn="l" rtl="0" fontAlgn="b"/>
                      <a:r>
                        <a:rPr lang="fr-FR" sz="1400" b="0" i="0" u="none" strike="noStrike">
                          <a:solidFill>
                            <a:srgbClr val="000000"/>
                          </a:solidFill>
                          <a:effectLst/>
                          <a:latin typeface="+mn-lt"/>
                        </a:rPr>
                        <a:t>Vérificateur de syntaxe</a:t>
                      </a:r>
                    </a:p>
                  </a:txBody>
                  <a:tcPr marL="9525" marR="9525" marT="9525" marB="0" anchor="b"/>
                </a:tc>
                <a:tc>
                  <a:txBody>
                    <a:bodyPr/>
                    <a:lstStyle/>
                    <a:p>
                      <a:pPr rtl="0"/>
                      <a:r>
                        <a:rPr lang="fr-FR"/>
                        <a:t>Petites simulations qui exposent les apprenants à la ligne de commande Cisco pour pratiquer les compétences de configuration.</a:t>
                      </a:r>
                    </a:p>
                  </a:txBody>
                  <a:tcPr/>
                </a:tc>
                <a:extLst>
                  <a:ext uri="{0D108BD9-81ED-4DB2-BD59-A6C34878D82A}">
                    <a16:rowId xmlns:a16="http://schemas.microsoft.com/office/drawing/2014/main" val="2195331658"/>
                  </a:ext>
                </a:extLst>
              </a:tr>
              <a:tr h="265091">
                <a:tc>
                  <a:txBody>
                    <a:bodyPr/>
                    <a:lstStyle/>
                    <a:p>
                      <a:pPr algn="l" rtl="0" fontAlgn="b"/>
                      <a:r>
                        <a:rPr lang="fr-FR" sz="1400" b="0" i="0" u="none" strike="noStrike">
                          <a:solidFill>
                            <a:srgbClr val="000000"/>
                          </a:solidFill>
                          <a:effectLst/>
                          <a:latin typeface="+mn-lt"/>
                        </a:rPr>
                        <a:t>Activités PT</a:t>
                      </a:r>
                    </a:p>
                  </a:txBody>
                  <a:tcPr marL="9525" marR="9525" marT="9525" marB="0" anchor="b"/>
                </a:tc>
                <a:tc>
                  <a:txBody>
                    <a:bodyPr/>
                    <a:lstStyle/>
                    <a:p>
                      <a:pPr rtl="0"/>
                      <a:r>
                        <a:rPr lang="fr-FR" dirty="0"/>
                        <a:t>Activités de simulation et de modélisation conçues pour explorer, acquérir, renforcer et développer les compétences.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0" y="671512"/>
            <a:ext cx="6596063" cy="234554"/>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p>
            <a:pPr defTabSz="685800">
              <a:defRPr/>
            </a:pPr>
            <a:r>
              <a:rPr lang="fr-FR" b="1" i="1" kern="0" dirty="0" smtClean="0">
                <a:solidFill>
                  <a:schemeClr val="bg1"/>
                </a:solidFill>
                <a:ea typeface="+mj-ea"/>
                <a:cs typeface="Times New Roman" pitchFamily="18" charset="0"/>
              </a:rPr>
              <a:t>Objectifs</a:t>
            </a:r>
            <a:endParaRPr lang="fr-FR" b="1" i="1" kern="0" dirty="0">
              <a:solidFill>
                <a:schemeClr val="bg1"/>
              </a:solidFill>
              <a:latin typeface="Times New Roman" pitchFamily="18" charset="0"/>
              <a:ea typeface="+mj-ea"/>
              <a:cs typeface="Times New Roman" pitchFamily="18" charset="0"/>
            </a:endParaRPr>
          </a:p>
        </p:txBody>
      </p:sp>
      <p:sp>
        <p:nvSpPr>
          <p:cNvPr id="5" name="Rectangle 4"/>
          <p:cNvSpPr/>
          <p:nvPr/>
        </p:nvSpPr>
        <p:spPr>
          <a:xfrm>
            <a:off x="1357290" y="910817"/>
            <a:ext cx="6322263" cy="2654573"/>
          </a:xfrm>
          <a:prstGeom prst="rect">
            <a:avLst/>
          </a:prstGeom>
        </p:spPr>
        <p:txBody>
          <a:bodyPr wrap="square">
            <a:spAutoFit/>
          </a:bodyPr>
          <a:lstStyle/>
          <a:p>
            <a:pPr algn="just"/>
            <a:endParaRPr lang="fr-FR" dirty="0">
              <a:cs typeface="Times New Roman" pitchFamily="18" charset="0"/>
            </a:endParaRPr>
          </a:p>
          <a:p>
            <a:pPr algn="just"/>
            <a:endParaRPr lang="fr-FR" dirty="0" smtClean="0">
              <a:cs typeface="Times New Roman" pitchFamily="18" charset="0"/>
            </a:endParaRPr>
          </a:p>
          <a:p>
            <a:pPr algn="just"/>
            <a:r>
              <a:rPr lang="fr-FR" dirty="0" smtClean="0">
                <a:cs typeface="Times New Roman" pitchFamily="18" charset="0"/>
              </a:rPr>
              <a:t>Le </a:t>
            </a:r>
            <a:r>
              <a:rPr lang="fr-FR" dirty="0">
                <a:cs typeface="Times New Roman" pitchFamily="18" charset="0"/>
              </a:rPr>
              <a:t>partage des ressources permet de :</a:t>
            </a:r>
          </a:p>
          <a:p>
            <a:pPr lvl="1" algn="just">
              <a:spcBef>
                <a:spcPts val="900"/>
              </a:spcBef>
              <a:buBlip>
                <a:blip r:embed="rId3"/>
              </a:buBlip>
            </a:pPr>
            <a:r>
              <a:rPr lang="fr-FR" dirty="0">
                <a:cs typeface="Times New Roman" pitchFamily="18" charset="0"/>
              </a:rPr>
              <a:t>simplifier la maintenance des logiciels (mise à jour plus facile lors du changement de version).</a:t>
            </a:r>
          </a:p>
          <a:p>
            <a:pPr lvl="1" algn="just">
              <a:spcBef>
                <a:spcPts val="900"/>
              </a:spcBef>
              <a:buBlip>
                <a:blip r:embed="rId3"/>
              </a:buBlip>
            </a:pPr>
            <a:r>
              <a:rPr lang="fr-FR" dirty="0">
                <a:cs typeface="Times New Roman" pitchFamily="18" charset="0"/>
              </a:rPr>
              <a:t>libérer de l’espace disque sur les postes de travail.</a:t>
            </a:r>
          </a:p>
          <a:p>
            <a:pPr lvl="1" algn="just">
              <a:spcBef>
                <a:spcPts val="900"/>
              </a:spcBef>
              <a:buBlip>
                <a:blip r:embed="rId3"/>
              </a:buBlip>
            </a:pPr>
            <a:r>
              <a:rPr lang="fr-FR" dirty="0">
                <a:cs typeface="Times New Roman" pitchFamily="18" charset="0"/>
              </a:rPr>
              <a:t>diminuer les coûts : pour une application, 10 licences réseau sont moins chères que 10 </a:t>
            </a:r>
            <a:r>
              <a:rPr lang="fr-FR" dirty="0" smtClean="0">
                <a:cs typeface="Times New Roman" pitchFamily="18" charset="0"/>
              </a:rPr>
              <a:t>licences individuelles</a:t>
            </a:r>
          </a:p>
        </p:txBody>
      </p:sp>
    </p:spTree>
    <p:extLst>
      <p:ext uri="{BB962C8B-B14F-4D97-AF65-F5344CB8AC3E}">
        <p14:creationId xmlns:p14="http://schemas.microsoft.com/office/powerpoint/2010/main" val="19296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a:solidFill>
                  <a:srgbClr val="FF0000"/>
                </a:solidFill>
              </a:rPr>
              <a:t>Configuration des périphériques de base</a:t>
            </a:r>
            <a:r>
              <a:rPr lang="en-US" altLang="en-US" dirty="0">
                <a:solidFill>
                  <a:srgbClr val="FF0000"/>
                </a:solidFill>
              </a:rPr>
              <a:t/>
            </a:r>
            <a:br>
              <a:rPr lang="en-US" altLang="en-US" dirty="0">
                <a:solidFill>
                  <a:srgbClr val="FF0000"/>
                </a:solidFill>
              </a:rPr>
            </a:br>
            <a:r>
              <a:rPr lang="fr-FR" dirty="0">
                <a:solidFill>
                  <a:srgbClr val="FF0000"/>
                </a:solidFill>
              </a:rPr>
              <a:t>Vidéo - Accès administratif sécurisé à un commutateur</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présentera les points suivants : </a:t>
            </a:r>
            <a:r>
              <a:rPr lang="fr-FR" dirty="0" smtClean="0"/>
              <a:t>*</a:t>
            </a:r>
          </a:p>
          <a:p>
            <a:pPr marL="0" indent="0">
              <a:buNone/>
            </a:pPr>
            <a:r>
              <a:rPr lang="fr-FR" dirty="0">
                <a:hlinkClick r:id="rId4"/>
              </a:rPr>
              <a:t>https://</a:t>
            </a:r>
            <a:r>
              <a:rPr lang="fr-FR" dirty="0" smtClean="0">
                <a:hlinkClick r:id="rId4"/>
              </a:rPr>
              <a:t>contenthub.netacad.com/itn/2.4.6</a:t>
            </a:r>
            <a:endParaRPr lang="fr-FR" dirty="0" smtClean="0"/>
          </a:p>
          <a:p>
            <a:pPr lvl="1" rtl="0"/>
            <a:r>
              <a:rPr lang="fr-FR" sz="1500" dirty="0" smtClean="0"/>
              <a:t>Accédez </a:t>
            </a:r>
            <a:r>
              <a:rPr lang="fr-FR" sz="1500" dirty="0"/>
              <a:t>à la ligne de commande pour sécuriser le commutateur</a:t>
            </a:r>
          </a:p>
          <a:p>
            <a:pPr lvl="1" rtl="0"/>
            <a:r>
              <a:rPr lang="fr-FR" sz="1500" dirty="0"/>
              <a:t>Secure </a:t>
            </a:r>
            <a:r>
              <a:rPr lang="fr-FR" sz="1500" dirty="0" err="1"/>
              <a:t>access</a:t>
            </a:r>
            <a:r>
              <a:rPr lang="fr-FR" sz="1500" dirty="0"/>
              <a:t> to the console port</a:t>
            </a:r>
          </a:p>
          <a:p>
            <a:pPr lvl="1" rtl="0"/>
            <a:r>
              <a:rPr lang="fr-FR" sz="1500" dirty="0"/>
              <a:t>Accès sécurisé au terminal virtuel pour un accès à distance</a:t>
            </a:r>
          </a:p>
          <a:p>
            <a:pPr lvl="1" rtl="0"/>
            <a:r>
              <a:rPr lang="fr-FR" sz="1500" dirty="0"/>
              <a:t>Chiffrer les mots de passe sur le commutateur</a:t>
            </a:r>
          </a:p>
          <a:p>
            <a:pPr lvl="1" rtl="0"/>
            <a:r>
              <a:rPr lang="fr-FR" sz="1500" dirty="0"/>
              <a:t>Configurer le message de la bannière</a:t>
            </a:r>
          </a:p>
          <a:p>
            <a:pPr lvl="1" rtl="0"/>
            <a:r>
              <a:rPr lang="fr-FR" sz="1500" dirty="0"/>
              <a:t>Vérifier les modifications de sécurité</a:t>
            </a:r>
          </a:p>
          <a:p>
            <a:r>
              <a:rPr lang="fr-FR" dirty="0">
                <a:solidFill>
                  <a:srgbClr val="FF0000"/>
                </a:solidFill>
              </a:rPr>
              <a:t>expliquer pourquoi le nom par défaut doit être modifié.</a:t>
            </a:r>
          </a:p>
          <a:p>
            <a:r>
              <a:rPr lang="fr-FR" dirty="0">
                <a:solidFill>
                  <a:srgbClr val="FF0000"/>
                </a:solidFill>
              </a:rPr>
              <a:t>Pourquoi voudriez-vous chiffrer tous les mots de passe sur un commutateur?</a:t>
            </a:r>
          </a:p>
          <a:p>
            <a:r>
              <a:rPr lang="fr-FR" dirty="0">
                <a:solidFill>
                  <a:srgbClr val="FF0000"/>
                </a:solidFill>
              </a:rPr>
              <a:t>Pourquoi une bannière est-elle importante à configurer sur un périphérique réseau?</a:t>
            </a:r>
            <a:endParaRPr lang="en-US" dirty="0">
              <a:solidFill>
                <a:srgbClr val="FF0000"/>
              </a:solidFill>
            </a:endParaRP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069070095"/>
      </p:ext>
    </p:extLst>
  </p:cSld>
  <p:clrMapOvr>
    <a:masterClrMapping/>
  </p:clrMapOvr>
  <p:transition spd="slow">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fr-FR">
                <a:solidFill>
                  <a:schemeClr val="accent5">
                    <a:lumMod val="40000"/>
                    <a:lumOff val="60000"/>
                  </a:schemeClr>
                </a:solidFill>
              </a:rPr>
              <a:t>2.5 Enregistrement des configurations</a:t>
            </a:r>
          </a:p>
        </p:txBody>
      </p:sp>
    </p:spTree>
    <p:custDataLst>
      <p:tags r:id="rId1"/>
    </p:custDataLst>
    <p:extLst>
      <p:ext uri="{BB962C8B-B14F-4D97-AF65-F5344CB8AC3E}">
        <p14:creationId xmlns:p14="http://schemas.microsoft.com/office/powerpoint/2010/main" val="3185983670"/>
      </p:ext>
    </p:extLst>
  </p:cSld>
  <p:clrMapOvr>
    <a:masterClrMapping/>
  </p:clrMapOvr>
  <p:transition spd="slow">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r>
              <a:rPr lang="en-US" dirty="0">
                <a:latin typeface="Arial" charset="0"/>
              </a:rPr>
              <a:t/>
            </a:r>
            <a:br>
              <a:rPr lang="en-US" dirty="0">
                <a:latin typeface="Arial" charset="0"/>
              </a:rPr>
            </a:br>
            <a:r>
              <a:rPr lang="fr-FR">
                <a:latin typeface="Arial" charset="0"/>
              </a:rPr>
              <a:t>Fichiers de configuration</a:t>
            </a:r>
          </a:p>
        </p:txBody>
      </p:sp>
      <p:sp>
        <p:nvSpPr>
          <p:cNvPr id="4" name="Content Placeholder 3"/>
          <p:cNvSpPr>
            <a:spLocks noGrp="1"/>
          </p:cNvSpPr>
          <p:nvPr>
            <p:ph idx="1"/>
          </p:nvPr>
        </p:nvSpPr>
        <p:spPr>
          <a:xfrm>
            <a:off x="145357" y="938988"/>
            <a:ext cx="8853286" cy="1844852"/>
          </a:xfrm>
        </p:spPr>
        <p:txBody>
          <a:bodyPr/>
          <a:lstStyle/>
          <a:p>
            <a:pPr rtl="0"/>
            <a:r>
              <a:rPr lang="fr-FR" dirty="0"/>
              <a:t>Deux fichiers système stockent la configuration des périphériques:</a:t>
            </a:r>
          </a:p>
          <a:p>
            <a:pPr lvl="2" rtl="0"/>
            <a:r>
              <a:rPr lang="fr-FR" b="1" dirty="0"/>
              <a:t>startup-config</a:t>
            </a:r>
            <a:r>
              <a:rPr lang="fr-FR" dirty="0"/>
              <a:t> - Ceci est le fichier de configuration enregistré qui est stocké dans NVRAM. Ce fichier stocké dans la mémoire vive non volatile contient toutes les commandes qui seront utilisées au démarrage ou au redémarrage. La mémoire vive non volatile ne perd pas son contenu lors de la mise hors tension d'un routeur.</a:t>
            </a:r>
            <a:r>
              <a:rPr lang="fr-FR" b="1" dirty="0"/>
              <a:t> </a:t>
            </a:r>
          </a:p>
          <a:p>
            <a:pPr lvl="2" rtl="0"/>
            <a:r>
              <a:rPr lang="fr-FR" b="1" dirty="0"/>
              <a:t>running-config</a:t>
            </a:r>
            <a:r>
              <a:rPr lang="fr-FR" dirty="0"/>
              <a:t> - Ceci est stocké dans la mémoire vive (RAM). Il reflète la configuration actuelle. Modifier une configuration en cours affecte immédiatement le fonctionnement d'un périphérique Cisco. La RAM est une mémoire volatile. Elle perd tout son contenu lorsque le périphérique est mis hors tension ou redémarré.</a:t>
            </a:r>
          </a:p>
          <a:p>
            <a:pPr lvl="2" rtl="0"/>
            <a:r>
              <a:rPr lang="fr-FR" dirty="0"/>
              <a:t>Pour enregistrer les modifications apportées à la configuration en cours dans le fichier de configuration initiale, utilisez la commande </a:t>
            </a:r>
            <a:r>
              <a:rPr lang="fr-FR" b="1" dirty="0"/>
              <a:t>copy running-config startup-config</a:t>
            </a:r>
            <a:r>
              <a:rPr lang="fr-FR" dirty="0"/>
              <a:t> du mode d'exécution privilégié.</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692868496"/>
      </p:ext>
    </p:extLst>
  </p:cSld>
  <p:clrMapOvr>
    <a:masterClrMapping/>
  </p:clrMapOvr>
  <p:transition spd="slow">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r>
              <a:rPr lang="en-US" dirty="0">
                <a:latin typeface="Arial" charset="0"/>
              </a:rPr>
              <a:t/>
            </a:r>
            <a:br>
              <a:rPr lang="en-US" dirty="0">
                <a:latin typeface="Arial" charset="0"/>
              </a:rPr>
            </a:br>
            <a:r>
              <a:rPr lang="fr-FR">
                <a:latin typeface="Arial" charset="0"/>
              </a:rPr>
              <a:t>Modifier la configuration en cours</a:t>
            </a:r>
          </a:p>
        </p:txBody>
      </p:sp>
      <p:sp>
        <p:nvSpPr>
          <p:cNvPr id="4" name="Content Placeholder 3"/>
          <p:cNvSpPr>
            <a:spLocks noGrp="1"/>
          </p:cNvSpPr>
          <p:nvPr>
            <p:ph idx="1"/>
          </p:nvPr>
        </p:nvSpPr>
        <p:spPr>
          <a:xfrm>
            <a:off x="155517" y="798944"/>
            <a:ext cx="4411993" cy="3693972"/>
          </a:xfrm>
        </p:spPr>
        <p:txBody>
          <a:bodyPr/>
          <a:lstStyle/>
          <a:p>
            <a:pPr marL="0" indent="0" rtl="0">
              <a:lnSpc>
                <a:spcPct val="85000"/>
              </a:lnSpc>
              <a:spcBef>
                <a:spcPct val="30000"/>
              </a:spcBef>
              <a:buNone/>
            </a:pPr>
            <a:r>
              <a:rPr lang="fr-FR" sz="1400" dirty="0"/>
              <a:t>Si les modifications apportées à la configuration d'exécution n'ont pas l'effet souhaité et que la configuration d'exécution n'a pas encore été enregistrée, vous pouvez restaurer l'appareil dans sa configuration précédente. Pour ce faire, vous pouvez:</a:t>
            </a:r>
          </a:p>
          <a:p>
            <a:pPr lvl="1" rtl="0">
              <a:lnSpc>
                <a:spcPct val="85000"/>
              </a:lnSpc>
              <a:spcBef>
                <a:spcPct val="30000"/>
              </a:spcBef>
            </a:pPr>
            <a:r>
              <a:rPr lang="fr-FR" sz="1200" dirty="0"/>
              <a:t>Supprimez les commandes modifiées individuellement.</a:t>
            </a:r>
          </a:p>
          <a:p>
            <a:pPr lvl="1" rtl="0">
              <a:lnSpc>
                <a:spcPct val="85000"/>
              </a:lnSpc>
              <a:spcBef>
                <a:spcPct val="30000"/>
              </a:spcBef>
            </a:pPr>
            <a:r>
              <a:rPr lang="fr-FR" sz="1200" dirty="0"/>
              <a:t>Rechargez le périphérique avec la commande </a:t>
            </a:r>
            <a:r>
              <a:rPr lang="fr-FR" sz="1200" b="1" dirty="0" err="1" smtClean="0"/>
              <a:t>reload</a:t>
            </a:r>
            <a:r>
              <a:rPr lang="fr-FR" sz="1200" b="1" dirty="0" smtClean="0"/>
              <a:t> </a:t>
            </a:r>
            <a:r>
              <a:rPr lang="fr-FR" sz="1200" dirty="0" smtClean="0"/>
              <a:t>en </a:t>
            </a:r>
            <a:r>
              <a:rPr lang="fr-FR" sz="1200" dirty="0"/>
              <a:t>mode d'exécution privilégié. </a:t>
            </a:r>
            <a:r>
              <a:rPr lang="fr-FR" sz="1200" i="1" dirty="0"/>
              <a:t>Remarque: l'appareil se déconnectera brièvement, ce qui entraînera une interruption du réseau. </a:t>
            </a:r>
            <a:r>
              <a:rPr lang="fr-FR" sz="1200" dirty="0"/>
              <a:t> </a:t>
            </a:r>
          </a:p>
          <a:p>
            <a:pPr marL="0" indent="0" rtl="0">
              <a:lnSpc>
                <a:spcPct val="85000"/>
              </a:lnSpc>
              <a:spcBef>
                <a:spcPct val="30000"/>
              </a:spcBef>
              <a:buNone/>
            </a:pPr>
            <a:r>
              <a:rPr lang="fr-FR" sz="1400" dirty="0"/>
              <a:t>Vous pouvez également, si indésirables modifications ont été enregistrées dans la configuration initiale, il peut être nécessaire effacer toutes les configurations à l'aide de la commande </a:t>
            </a:r>
            <a:r>
              <a:rPr lang="fr-FR" sz="1400" b="1" dirty="0"/>
              <a:t> </a:t>
            </a:r>
            <a:r>
              <a:rPr lang="fr-FR" sz="1400" b="1" dirty="0" err="1"/>
              <a:t>erase</a:t>
            </a:r>
            <a:r>
              <a:rPr lang="fr-FR" sz="1400" b="1" dirty="0"/>
              <a:t> startup-config </a:t>
            </a:r>
            <a:r>
              <a:rPr lang="fr-FR" sz="1400" dirty="0"/>
              <a:t> de mode d'exécution privilégié. </a:t>
            </a:r>
          </a:p>
          <a:p>
            <a:pPr lvl="1" rtl="0">
              <a:lnSpc>
                <a:spcPct val="85000"/>
              </a:lnSpc>
              <a:spcBef>
                <a:spcPct val="30000"/>
              </a:spcBef>
            </a:pPr>
            <a:r>
              <a:rPr lang="fr-FR" sz="1200" dirty="0"/>
              <a:t>Après avoir effacé le startup-config, rechargez le périphérique pour effacer le fichier running-config de la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2798497820"/>
      </p:ext>
    </p:extLst>
  </p:cSld>
  <p:clrMapOvr>
    <a:masterClrMapping/>
  </p:clrMapOvr>
  <p:transition spd="slow">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a:solidFill>
                  <a:srgbClr val="FF0000"/>
                </a:solidFill>
              </a:rPr>
              <a:t>Enregistrer les configuration</a:t>
            </a:r>
            <a:r>
              <a:rPr lang="en-US" altLang="en-US" dirty="0">
                <a:solidFill>
                  <a:srgbClr val="FF0000"/>
                </a:solidFill>
              </a:rPr>
              <a:t/>
            </a:r>
            <a:br>
              <a:rPr lang="en-US" altLang="en-US" dirty="0">
                <a:solidFill>
                  <a:srgbClr val="FF0000"/>
                </a:solidFill>
              </a:rPr>
            </a:br>
            <a:r>
              <a:rPr lang="fr-FR" dirty="0">
                <a:solidFill>
                  <a:srgbClr val="FF0000"/>
                </a:solidFill>
              </a:rPr>
              <a:t>Vidéo – Modifier la configuration en cours</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présentera les points suivants : </a:t>
            </a:r>
            <a:endParaRPr lang="fr-FR" dirty="0" smtClean="0"/>
          </a:p>
          <a:p>
            <a:pPr marL="0" indent="0">
              <a:buNone/>
            </a:pPr>
            <a:r>
              <a:rPr lang="fr-FR" dirty="0">
                <a:hlinkClick r:id="rId4"/>
              </a:rPr>
              <a:t>https://</a:t>
            </a:r>
            <a:r>
              <a:rPr lang="fr-FR" dirty="0" smtClean="0">
                <a:hlinkClick r:id="rId4"/>
              </a:rPr>
              <a:t>contenthub.netacad.com/itn/2.5.3</a:t>
            </a:r>
            <a:endParaRPr lang="fr-FR" dirty="0" smtClean="0"/>
          </a:p>
          <a:p>
            <a:pPr marL="0" indent="0">
              <a:buNone/>
            </a:pPr>
            <a:endParaRPr lang="fr-FR" dirty="0"/>
          </a:p>
          <a:p>
            <a:pPr lvl="1" rtl="0"/>
            <a:r>
              <a:rPr lang="fr-FR" sz="1500" dirty="0"/>
              <a:t>Copiez le fichier running-config dans le fichier startup-config</a:t>
            </a:r>
          </a:p>
          <a:p>
            <a:pPr lvl="1" rtl="0"/>
            <a:r>
              <a:rPr lang="fr-FR" sz="1500" dirty="0"/>
              <a:t>Afficher les fichiers dans le répertoire flash ou NVRAM</a:t>
            </a:r>
          </a:p>
          <a:p>
            <a:pPr lvl="1" rtl="0"/>
            <a:r>
              <a:rPr lang="fr-FR" sz="1500" dirty="0"/>
              <a:t>l'abréviation de commande.</a:t>
            </a:r>
          </a:p>
          <a:p>
            <a:pPr lvl="1" rtl="0"/>
            <a:r>
              <a:rPr lang="fr-FR" sz="1500" dirty="0"/>
              <a:t>Supprimez le fichier de configuration initiale.</a:t>
            </a:r>
          </a:p>
          <a:p>
            <a:pPr lvl="1" rtl="0"/>
            <a:r>
              <a:rPr lang="fr-FR" sz="1500" dirty="0"/>
              <a:t>Copiez le fichiers </a:t>
            </a:r>
            <a:r>
              <a:rPr lang="fr-FR" sz="1500" dirty="0" err="1"/>
              <a:t>start</a:t>
            </a:r>
            <a:r>
              <a:rPr lang="fr-FR" sz="1500" dirty="0"/>
              <a:t>-config dans le fichier running-config</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359749822"/>
      </p:ext>
    </p:extLst>
  </p:cSld>
  <p:clrMapOvr>
    <a:masterClrMapping/>
  </p:clrMapOvr>
  <p:transition spd="slow">
    <p:wip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r>
              <a:rPr lang="en-US" sz="1600" dirty="0">
                <a:latin typeface="Arial" charset="0"/>
              </a:rPr>
              <a:t/>
            </a:r>
            <a:br>
              <a:rPr lang="en-US" sz="1600" dirty="0">
                <a:latin typeface="Arial" charset="0"/>
              </a:rPr>
            </a:br>
            <a:r>
              <a:rPr lang="fr-FR">
                <a:latin typeface="Arial" charset="0"/>
              </a:rPr>
              <a:t>Capture de la configuration dans un fichier texte</a:t>
            </a:r>
          </a:p>
        </p:txBody>
      </p:sp>
      <p:sp>
        <p:nvSpPr>
          <p:cNvPr id="4" name="Content Placeholder 3"/>
          <p:cNvSpPr>
            <a:spLocks noGrp="1"/>
          </p:cNvSpPr>
          <p:nvPr>
            <p:ph idx="1"/>
          </p:nvPr>
        </p:nvSpPr>
        <p:spPr>
          <a:xfrm>
            <a:off x="145357" y="1025868"/>
            <a:ext cx="4426643" cy="2606852"/>
          </a:xfrm>
        </p:spPr>
        <p:txBody>
          <a:bodyPr/>
          <a:lstStyle/>
          <a:p>
            <a:pPr marL="0" indent="0" rtl="0">
              <a:lnSpc>
                <a:spcPct val="85000"/>
              </a:lnSpc>
              <a:spcBef>
                <a:spcPct val="30000"/>
              </a:spcBef>
              <a:buNone/>
            </a:pPr>
            <a:r>
              <a:rPr lang="fr-FR"/>
              <a:t>Vous pouvez aussi enregistrer et archiver les fichiers de configuration dans un document texte. </a:t>
            </a:r>
          </a:p>
          <a:p>
            <a:pPr rtl="0">
              <a:lnSpc>
                <a:spcPct val="85000"/>
              </a:lnSpc>
              <a:spcBef>
                <a:spcPct val="30000"/>
              </a:spcBef>
              <a:buFont typeface="Arial" panose="020B0604020202020204" pitchFamily="34" charset="0"/>
              <a:buChar char="•"/>
            </a:pPr>
            <a:r>
              <a:rPr lang="fr-FR" b="1"/>
              <a:t>Étape 1.</a:t>
            </a:r>
            <a:r>
              <a:rPr lang="fr-FR"/>
              <a:t> Ouvrez un logiciel d'émulation de terminal, tel que PuTTY ou Tera Term, connecté à un commutateur.</a:t>
            </a:r>
          </a:p>
          <a:p>
            <a:pPr rtl="0">
              <a:lnSpc>
                <a:spcPct val="85000"/>
              </a:lnSpc>
              <a:spcBef>
                <a:spcPct val="30000"/>
              </a:spcBef>
              <a:buFont typeface="Arial" panose="020B0604020202020204" pitchFamily="34" charset="0"/>
              <a:buChar char="•"/>
            </a:pPr>
            <a:r>
              <a:rPr lang="fr-FR" b="1"/>
              <a:t>Étape 2.</a:t>
            </a:r>
            <a:r>
              <a:rPr lang="fr-FR"/>
              <a:t> Activez l'enregistrement dans le logiciel de terminal, et attribuez un nom et un emplacement de fichier pour enregistrer le fichier journal. La figure indique que </a:t>
            </a:r>
            <a:r>
              <a:rPr lang="fr-FR" b="1"/>
              <a:t>All session output</a:t>
            </a:r>
            <a:r>
              <a:rPr lang="fr-FR"/>
              <a:t> seront capturés dans le fichier spécifié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3069099808"/>
      </p:ext>
    </p:extLst>
  </p:cSld>
  <p:clrMapOvr>
    <a:masterClrMapping/>
  </p:clrMapOvr>
  <p:transition spd="slow">
    <p:wip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r>
              <a:rPr lang="en-US" dirty="0">
                <a:latin typeface="Arial" charset="0"/>
              </a:rPr>
              <a:t/>
            </a:r>
            <a:br>
              <a:rPr lang="en-US" dirty="0">
                <a:latin typeface="Arial" charset="0"/>
              </a:rPr>
            </a:br>
            <a:r>
              <a:rPr lang="fr-FR">
                <a:latin typeface="Arial" charset="0"/>
              </a:rPr>
              <a:t>Capture de la configuration dans un fichier texte (suite)</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fr-FR" b="1"/>
              <a:t>Étape 3.</a:t>
            </a:r>
            <a:r>
              <a:rPr lang="fr-FR"/>
              <a:t> Exécutez la command </a:t>
            </a:r>
            <a:r>
              <a:rPr lang="fr-FR" b="1"/>
              <a:t>show running-config</a:t>
            </a:r>
            <a:r>
              <a:rPr lang="fr-FR"/>
              <a:t> ou </a:t>
            </a:r>
            <a:r>
              <a:rPr lang="fr-FR" b="1"/>
              <a:t>show startup-config</a:t>
            </a:r>
            <a:r>
              <a:rPr lang="fr-FR"/>
              <a:t> à l'invite du mode d'exécution privilégié. Le texte affiché dans la fenêtre du terminal est alors placé dans le fichier choisi.</a:t>
            </a:r>
            <a:r>
              <a:rPr lang="fr-FR" b="1"/>
              <a:t> </a:t>
            </a:r>
          </a:p>
          <a:p>
            <a:pPr rtl="0">
              <a:lnSpc>
                <a:spcPct val="85000"/>
              </a:lnSpc>
              <a:spcBef>
                <a:spcPct val="30000"/>
              </a:spcBef>
              <a:buFont typeface="Arial" panose="020B0604020202020204" pitchFamily="34" charset="0"/>
              <a:buChar char="•"/>
            </a:pPr>
            <a:r>
              <a:rPr lang="fr-FR" b="1"/>
              <a:t>Étape 4.</a:t>
            </a:r>
            <a:r>
              <a:rPr lang="fr-FR"/>
              <a:t> Désactivez l'enregistrement dans le logiciel de terminal. La figure montre comment désactiver l'enregistrement en choisissant l'option d'ouverture de session </a:t>
            </a:r>
            <a:r>
              <a:rPr lang="fr-FR" b="1"/>
              <a:t>None</a:t>
            </a:r>
            <a:r>
              <a:rPr lang="fr-FR"/>
              <a:t> </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fr-FR" sz="1400">
                <a:solidFill>
                  <a:srgbClr val="000000"/>
                </a:solidFill>
              </a:rPr>
              <a:t>Remarque: Le fichier texte créé peut être utilisé comme enregistrement de la façon dont le périphérique est actuellement implémenté. Il peut être nécessaire de modifier le fichier avant de l'utiliser afin de restaurer une configuration enregistrée sur un périphérique.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1907422312"/>
      </p:ext>
    </p:extLst>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400" b="1" dirty="0">
                <a:solidFill>
                  <a:srgbClr val="FF0000"/>
                </a:solidFill>
              </a:rPr>
              <a:t>Enregistrement des configurations</a:t>
            </a:r>
            <a:r>
              <a:rPr lang="en-US" altLang="en-US" sz="2000" b="1" dirty="0">
                <a:solidFill>
                  <a:srgbClr val="FF0000"/>
                </a:solidFill>
              </a:rPr>
              <a:t/>
            </a:r>
            <a:br>
              <a:rPr lang="en-US" altLang="en-US" sz="2000" b="1" dirty="0">
                <a:solidFill>
                  <a:srgbClr val="FF0000"/>
                </a:solidFill>
              </a:rPr>
            </a:br>
            <a:r>
              <a:rPr lang="fr-FR" sz="2000" b="1" dirty="0" err="1">
                <a:solidFill>
                  <a:srgbClr val="FF0000"/>
                </a:solidFill>
              </a:rPr>
              <a:t>Packet</a:t>
            </a:r>
            <a:r>
              <a:rPr lang="fr-FR" sz="2000" b="1" dirty="0">
                <a:solidFill>
                  <a:srgbClr val="FF0000"/>
                </a:solidFill>
              </a:rPr>
              <a:t> Tracer - Configuration des paramètres initiaux du commutateur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Dans le cadre de ce </a:t>
            </a:r>
            <a:r>
              <a:rPr lang="fr-FR" dirty="0" err="1"/>
              <a:t>Packet</a:t>
            </a:r>
            <a:r>
              <a:rPr lang="fr-FR" dirty="0"/>
              <a:t> Tracer, vous ferez ce qui suit : </a:t>
            </a:r>
          </a:p>
          <a:p>
            <a:pPr rtl="0">
              <a:buFont typeface="Arial" panose="020B0604020202020204" pitchFamily="34" charset="0"/>
              <a:buChar char="•"/>
            </a:pPr>
            <a:r>
              <a:rPr lang="fr-FR" dirty="0"/>
              <a:t>Vérification de la configuration par défaut du commutateur</a:t>
            </a:r>
          </a:p>
          <a:p>
            <a:pPr rtl="0">
              <a:buFont typeface="Arial" panose="020B0604020202020204" pitchFamily="34" charset="0"/>
              <a:buChar char="•"/>
            </a:pPr>
            <a:r>
              <a:rPr lang="fr-FR" dirty="0"/>
              <a:t>Configuration des paramètres initiaux du commutateur</a:t>
            </a:r>
          </a:p>
          <a:p>
            <a:pPr rtl="0">
              <a:buFont typeface="Arial" panose="020B0604020202020204" pitchFamily="34" charset="0"/>
              <a:buChar char="•"/>
            </a:pPr>
            <a:r>
              <a:rPr lang="fr-FR" dirty="0"/>
              <a:t>Configuration d'une bannière MOTD</a:t>
            </a:r>
          </a:p>
          <a:p>
            <a:pPr rtl="0">
              <a:buFont typeface="Arial" panose="020B0604020202020204" pitchFamily="34" charset="0"/>
              <a:buChar char="•"/>
            </a:pPr>
            <a:r>
              <a:rPr lang="fr-FR" dirty="0"/>
              <a:t>Enregistrer les fichiers de configuration dans la mémoire NVRAM</a:t>
            </a:r>
          </a:p>
          <a:p>
            <a:pPr rtl="0">
              <a:buFont typeface="Arial" panose="020B0604020202020204" pitchFamily="34" charset="0"/>
              <a:buChar char="•"/>
            </a:pPr>
            <a:r>
              <a:rPr lang="fr-FR" dirty="0"/>
              <a:t>Configurer un second commutateur</a:t>
            </a:r>
          </a:p>
          <a:p>
            <a:pPr marL="0" indent="0">
              <a:buNone/>
            </a:pPr>
            <a:endParaRPr lang="en-US" dirty="0" smtClean="0"/>
          </a:p>
          <a:p>
            <a:pPr marL="0" indent="0">
              <a:buNone/>
            </a:pPr>
            <a:r>
              <a:rPr lang="fr-FR" b="1" dirty="0">
                <a:solidFill>
                  <a:srgbClr val="FF0000"/>
                </a:solidFill>
              </a:rPr>
              <a:t>Quel serait un inconvénient de recharger un commutateur?</a:t>
            </a:r>
          </a:p>
          <a:p>
            <a:pPr marL="0" indent="0">
              <a:buNone/>
            </a:pPr>
            <a:r>
              <a:rPr lang="fr-FR" b="1" dirty="0">
                <a:solidFill>
                  <a:srgbClr val="FF0000"/>
                </a:solidFill>
              </a:rPr>
              <a:t>Quelle est la différence entre running-config et startup-config ?</a:t>
            </a:r>
            <a:endParaRPr lang="en-US" b="1" dirty="0">
              <a:solidFill>
                <a:srgbClr val="FF0000"/>
              </a:solidFill>
            </a:endParaRPr>
          </a:p>
          <a:p>
            <a:endParaRPr lang="en-US" altLang="ja-JP" dirty="0"/>
          </a:p>
        </p:txBody>
      </p:sp>
    </p:spTree>
    <p:custDataLst>
      <p:tags r:id="rId1"/>
    </p:custDataLst>
    <p:extLst>
      <p:ext uri="{BB962C8B-B14F-4D97-AF65-F5344CB8AC3E}">
        <p14:creationId xmlns:p14="http://schemas.microsoft.com/office/powerpoint/2010/main" val="2839692695"/>
      </p:ext>
    </p:extLst>
  </p:cSld>
  <p:clrMapOvr>
    <a:masterClrMapping/>
  </p:clrMapOvr>
  <p:transition spd="slow">
    <p:wip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fr-FR">
                <a:solidFill>
                  <a:schemeClr val="accent5">
                    <a:lumMod val="40000"/>
                    <a:lumOff val="60000"/>
                  </a:schemeClr>
                </a:solidFill>
              </a:rPr>
              <a:t>2.6 Ports et adresses</a:t>
            </a:r>
          </a:p>
        </p:txBody>
      </p:sp>
    </p:spTree>
    <p:custDataLst>
      <p:tags r:id="rId1"/>
    </p:custDataLst>
    <p:extLst>
      <p:ext uri="{BB962C8B-B14F-4D97-AF65-F5344CB8AC3E}">
        <p14:creationId xmlns:p14="http://schemas.microsoft.com/office/powerpoint/2010/main" val="2455100260"/>
      </p:ext>
    </p:extLst>
  </p:cSld>
  <p:clrMapOvr>
    <a:masterClrMapping/>
  </p:clrMapOvr>
  <p:transition spd="slow">
    <p:wip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r>
              <a:rPr lang="en-US" dirty="0">
                <a:latin typeface="Arial" charset="0"/>
              </a:rPr>
              <a:t/>
            </a:r>
            <a:br>
              <a:rPr lang="en-US" dirty="0">
                <a:latin typeface="Arial" charset="0"/>
              </a:rPr>
            </a:br>
            <a:r>
              <a:rPr lang="fr-FR">
                <a:latin typeface="Arial" charset="0"/>
              </a:rPr>
              <a:t>Présentation de l'adressage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fr-FR" sz="1600"/>
              <a:t>L'utilisation des adresses IP est le principal moyen permettant aux périphériques de se localiser les uns les autres et d'établir la communication de bout en bout sur Internet. </a:t>
            </a:r>
          </a:p>
          <a:p>
            <a:pPr rtl="0">
              <a:lnSpc>
                <a:spcPct val="85000"/>
              </a:lnSpc>
              <a:spcBef>
                <a:spcPct val="30000"/>
              </a:spcBef>
              <a:buFont typeface="Arial" panose="020B0604020202020204" pitchFamily="34" charset="0"/>
              <a:buChar char="•"/>
            </a:pPr>
            <a:r>
              <a:rPr lang="fr-FR" sz="1600"/>
              <a:t>La structure d'une adresse IPv4 est appelée «notation décimale à point» et est composée de quatre nombres décimaux compris entre 0 et 255.</a:t>
            </a:r>
          </a:p>
          <a:p>
            <a:pPr rtl="0">
              <a:lnSpc>
                <a:spcPct val="85000"/>
              </a:lnSpc>
              <a:spcBef>
                <a:spcPct val="30000"/>
              </a:spcBef>
              <a:buFont typeface="Arial" panose="020B0604020202020204" pitchFamily="34" charset="0"/>
              <a:buChar char="•"/>
            </a:pPr>
            <a:r>
              <a:rPr lang="fr-FR" sz="1600"/>
              <a:t>Un masque de sous-réseau IPv4 est une valeur 32 bits qui différencie la partie réseau de l'adresse de la partie hôte. Associé à l'adresse IPv4, le masque de sous-réseau détermine à quel sous-réseau spécifique le périphérique appartient.</a:t>
            </a:r>
          </a:p>
          <a:p>
            <a:pPr rtl="0">
              <a:lnSpc>
                <a:spcPct val="85000"/>
              </a:lnSpc>
              <a:spcBef>
                <a:spcPct val="30000"/>
              </a:spcBef>
              <a:buFont typeface="Arial" panose="020B0604020202020204" pitchFamily="34" charset="0"/>
              <a:buChar char="•"/>
            </a:pPr>
            <a:r>
              <a:rPr lang="fr-FR" sz="1600"/>
              <a:t>L'adresse de passerelle par défaut est l'adresse IP du routeur que l'hôte utilisera pour accéder aux réseaux distants, y compris à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46400586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Mise en réseau aujourd'hui</a:t>
            </a:r>
            <a:r>
              <a:rPr lang="en-US" altLang="en-US" dirty="0"/>
              <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pPr rtl="0"/>
            <a:r>
              <a:rPr lang="fr-FR"/>
              <a:t>Vidéo - L'expérience d'apprentissage Cisco Networking Academy</a:t>
            </a:r>
          </a:p>
        </p:txBody>
      </p:sp>
      <p:sp>
        <p:nvSpPr>
          <p:cNvPr id="2" name="Content Placeholder 1"/>
          <p:cNvSpPr>
            <a:spLocks noGrp="1"/>
          </p:cNvSpPr>
          <p:nvPr>
            <p:ph idx="1"/>
          </p:nvPr>
        </p:nvSpPr>
        <p:spPr>
          <a:xfrm>
            <a:off x="144065" y="798944"/>
            <a:ext cx="8853286" cy="547847"/>
          </a:xfrm>
        </p:spPr>
        <p:txBody>
          <a:bodyPr/>
          <a:lstStyle/>
          <a:p>
            <a:pPr marL="0" indent="0" rtl="0">
              <a:buNone/>
            </a:pPr>
            <a:r>
              <a:rPr lang="fr-FR"/>
              <a:t>Cisco Networking Academy : découvrez comment nous utilisons la technologie pour rendre le monde meilleur.</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r>
              <a:rPr lang="en-US" dirty="0">
                <a:latin typeface="Arial" charset="0"/>
              </a:rPr>
              <a:t/>
            </a:r>
            <a:br>
              <a:rPr lang="en-US" dirty="0">
                <a:latin typeface="Arial" charset="0"/>
              </a:rPr>
            </a:br>
            <a:r>
              <a:rPr lang="fr-FR">
                <a:latin typeface="Arial" charset="0"/>
              </a:rPr>
              <a:t>Présentation de l'adressage IP (suite)</a:t>
            </a:r>
          </a:p>
        </p:txBody>
      </p:sp>
      <p:sp>
        <p:nvSpPr>
          <p:cNvPr id="4" name="Content Placeholder 3"/>
          <p:cNvSpPr>
            <a:spLocks noGrp="1"/>
          </p:cNvSpPr>
          <p:nvPr>
            <p:ph idx="1"/>
          </p:nvPr>
        </p:nvSpPr>
        <p:spPr>
          <a:xfrm>
            <a:off x="145357" y="878028"/>
            <a:ext cx="4426643" cy="2483330"/>
          </a:xfrm>
        </p:spPr>
        <p:txBody>
          <a:bodyPr/>
          <a:lstStyle/>
          <a:p>
            <a:pPr rtl="0">
              <a:lnSpc>
                <a:spcPct val="85000"/>
              </a:lnSpc>
              <a:spcBef>
                <a:spcPct val="30000"/>
              </a:spcBef>
              <a:buFont typeface="Arial" panose="020B0604020202020204" pitchFamily="34" charset="0"/>
              <a:buChar char="•"/>
            </a:pPr>
            <a:r>
              <a:rPr lang="fr-FR" sz="1600"/>
              <a:t>Les adresses IPv6 ont une longueur de 128 bits et sont notées sous forme de chaînes de valeurs hexadécimales. Tous les groupes de 4 bits sont représentés par un caractère hexadécimal unique, pour un total de 32 valeurs hexadécimales. Les groupes de quatre chiffres hexadécimaux sont séparés par un deux-points «:». </a:t>
            </a:r>
          </a:p>
          <a:p>
            <a:pPr rtl="0">
              <a:lnSpc>
                <a:spcPct val="85000"/>
              </a:lnSpc>
              <a:spcBef>
                <a:spcPct val="30000"/>
              </a:spcBef>
              <a:buFont typeface="Arial" panose="020B0604020202020204" pitchFamily="34" charset="0"/>
              <a:buChar char="•"/>
            </a:pPr>
            <a:r>
              <a:rPr lang="fr-FR" sz="1600"/>
              <a:t>Les adresses IPv6 ne sont pas sensibles à la casse et peuvent être notées en minuscules ou en majuscules.</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pPr rtl="0"/>
            <a:r>
              <a:rPr lang="fr-FR" sz="1400" b="1">
                <a:solidFill>
                  <a:srgbClr val="000000"/>
                </a:solidFill>
                <a:latin typeface="CiscoSans"/>
              </a:rPr>
              <a:t>Remarque</a:t>
            </a:r>
            <a:r>
              <a:rPr lang="fr-FR" sz="1400">
                <a:solidFill>
                  <a:srgbClr val="000000"/>
                </a:solidFill>
                <a:latin typeface="CiscoSans"/>
              </a:rPr>
              <a:t>: dans ce cours, «IP» fait référence aux protocoles IPv4 et IPv6. L'IPv6 est la version la plus récente de l'IP et remplace l'IPv4, plus courant.</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665588348"/>
      </p:ext>
    </p:extLst>
  </p:cSld>
  <p:clrMapOvr>
    <a:masterClrMapping/>
  </p:clrMapOvr>
  <p:transition spd="slow">
    <p:wip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r>
              <a:rPr lang="en-US" dirty="0">
                <a:latin typeface="Arial" charset="0"/>
              </a:rPr>
              <a:t/>
            </a:r>
            <a:br>
              <a:rPr lang="en-US" dirty="0">
                <a:latin typeface="Arial" charset="0"/>
              </a:rPr>
            </a:br>
            <a:r>
              <a:rPr lang="fr-FR">
                <a:latin typeface="Arial" charset="0"/>
              </a:rPr>
              <a:t>Interfaces et ports</a:t>
            </a:r>
          </a:p>
        </p:txBody>
      </p:sp>
      <p:sp>
        <p:nvSpPr>
          <p:cNvPr id="4" name="Content Placeholder 3"/>
          <p:cNvSpPr>
            <a:spLocks noGrp="1"/>
          </p:cNvSpPr>
          <p:nvPr>
            <p:ph idx="1"/>
          </p:nvPr>
        </p:nvSpPr>
        <p:spPr>
          <a:xfrm>
            <a:off x="145357" y="798944"/>
            <a:ext cx="3976376" cy="3823856"/>
          </a:xfrm>
        </p:spPr>
        <p:txBody>
          <a:bodyPr/>
          <a:lstStyle/>
          <a:p>
            <a:pPr rtl="0">
              <a:lnSpc>
                <a:spcPct val="85000"/>
              </a:lnSpc>
              <a:spcBef>
                <a:spcPct val="30000"/>
              </a:spcBef>
              <a:buFont typeface="Arial" panose="020B0604020202020204" pitchFamily="34" charset="0"/>
              <a:buChar char="•"/>
            </a:pPr>
            <a:r>
              <a:rPr lang="fr-FR" sz="1400" dirty="0"/>
              <a:t>Les communications réseau dépendent des interfaces des périphériques utilisateur, des interfaces des périphériques réseau et des câbles de connexion.</a:t>
            </a:r>
          </a:p>
          <a:p>
            <a:pPr rtl="0">
              <a:lnSpc>
                <a:spcPct val="85000"/>
              </a:lnSpc>
              <a:spcBef>
                <a:spcPct val="30000"/>
              </a:spcBef>
              <a:buFont typeface="Arial" panose="020B0604020202020204" pitchFamily="34" charset="0"/>
              <a:buChar char="•"/>
            </a:pPr>
            <a:r>
              <a:rPr lang="fr-FR" sz="1400" dirty="0"/>
              <a:t>Ces supports réseau incluent les câbles en cuivre à paires torsadées, les câbles à fibres optiques, les câbles coaxiaux ou la technologie sans fil.</a:t>
            </a:r>
          </a:p>
          <a:p>
            <a:pPr rtl="0">
              <a:buFont typeface="Arial" panose="020B0604020202020204" pitchFamily="34" charset="0"/>
              <a:buChar char="•"/>
            </a:pPr>
            <a:r>
              <a:rPr lang="fr-FR" sz="1400" dirty="0"/>
              <a:t>Les différents types de supports réseau possèdent divers avantages et fonctionnalités. Les différences entre les types de supports de transmission incluent, entre autres:</a:t>
            </a:r>
          </a:p>
          <a:p>
            <a:pPr lvl="3" rtl="0">
              <a:spcAft>
                <a:spcPts val="100"/>
              </a:spcAft>
            </a:pPr>
            <a:r>
              <a:rPr lang="fr-FR" sz="1050" dirty="0"/>
              <a:t>la distance sur laquelle les supports peuvent transporter correctement un signal;</a:t>
            </a:r>
          </a:p>
          <a:p>
            <a:pPr lvl="3" rtl="0">
              <a:spcAft>
                <a:spcPts val="100"/>
              </a:spcAft>
            </a:pPr>
            <a:r>
              <a:rPr lang="fr-FR" sz="1050" dirty="0"/>
              <a:t>l'environnement dans lequel les supports doivent être installés;</a:t>
            </a:r>
          </a:p>
          <a:p>
            <a:pPr lvl="3" rtl="0">
              <a:spcAft>
                <a:spcPts val="100"/>
              </a:spcAft>
            </a:pPr>
            <a:r>
              <a:rPr lang="fr-FR" sz="1050" dirty="0"/>
              <a:t>la quantité de données et le débit de la transmission;</a:t>
            </a:r>
          </a:p>
          <a:p>
            <a:pPr lvl="3" rtl="0">
              <a:spcAft>
                <a:spcPts val="100"/>
              </a:spcAft>
            </a:pPr>
            <a:r>
              <a:rPr lang="fr-FR" sz="1050" dirty="0"/>
              <a:t>le coût des supports et de l'installation.</a:t>
            </a:r>
          </a:p>
          <a:p>
            <a:endParaRPr lang="en-US" sz="1400" dirty="0"/>
          </a:p>
          <a:p>
            <a:pPr marL="0" indent="0">
              <a:lnSpc>
                <a:spcPct val="85000"/>
              </a:lnSpc>
              <a:spcBef>
                <a:spcPct val="30000"/>
              </a:spcBef>
              <a:buNone/>
            </a:pPr>
            <a:endParaRPr lang="en-US" sz="1400"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810374"/>
            <a:ext cx="4595547" cy="3132757"/>
          </a:xfrm>
          <a:prstGeom prst="rect">
            <a:avLst/>
          </a:prstGeom>
        </p:spPr>
      </p:pic>
    </p:spTree>
    <p:custDataLst>
      <p:tags r:id="rId1"/>
    </p:custDataLst>
    <p:extLst>
      <p:ext uri="{BB962C8B-B14F-4D97-AF65-F5344CB8AC3E}">
        <p14:creationId xmlns:p14="http://schemas.microsoft.com/office/powerpoint/2010/main" val="3646157101"/>
      </p:ext>
    </p:extLst>
  </p:cSld>
  <p:clrMapOvr>
    <a:masterClrMapping/>
  </p:clrMapOvr>
  <p:transition spd="slow">
    <p:wip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pPr rtl="0"/>
            <a:r>
              <a:rPr lang="fr-FR">
                <a:solidFill>
                  <a:schemeClr val="accent5">
                    <a:lumMod val="40000"/>
                    <a:lumOff val="60000"/>
                  </a:schemeClr>
                </a:solidFill>
              </a:rPr>
              <a:t>2.7 Configuration de l'adressage IP</a:t>
            </a:r>
          </a:p>
        </p:txBody>
      </p:sp>
    </p:spTree>
    <p:custDataLst>
      <p:tags r:id="rId1"/>
    </p:custDataLst>
    <p:extLst>
      <p:ext uri="{BB962C8B-B14F-4D97-AF65-F5344CB8AC3E}">
        <p14:creationId xmlns:p14="http://schemas.microsoft.com/office/powerpoint/2010/main" val="2476579607"/>
      </p:ext>
    </p:extLst>
  </p:cSld>
  <p:clrMapOvr>
    <a:masterClrMapping/>
  </p:clrMapOvr>
  <p:transition spd="slow">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 l'adressage IP</a:t>
            </a:r>
            <a:r>
              <a:rPr lang="en-US" dirty="0">
                <a:latin typeface="Arial" charset="0"/>
              </a:rPr>
              <a:t/>
            </a:r>
            <a:br>
              <a:rPr lang="en-US" dirty="0">
                <a:latin typeface="Arial" charset="0"/>
              </a:rPr>
            </a:br>
            <a:r>
              <a:rPr lang="fr-FR">
                <a:latin typeface="Arial" charset="0"/>
              </a:rPr>
              <a:t>Configuration manuelle des adresses IP pour les périphériques finaux</a:t>
            </a:r>
          </a:p>
        </p:txBody>
      </p:sp>
      <p:sp>
        <p:nvSpPr>
          <p:cNvPr id="4" name="Content Placeholder 3"/>
          <p:cNvSpPr>
            <a:spLocks noGrp="1"/>
          </p:cNvSpPr>
          <p:nvPr>
            <p:ph idx="1"/>
          </p:nvPr>
        </p:nvSpPr>
        <p:spPr>
          <a:xfrm>
            <a:off x="145357" y="938988"/>
            <a:ext cx="5066723" cy="3511092"/>
          </a:xfrm>
        </p:spPr>
        <p:txBody>
          <a:bodyPr/>
          <a:lstStyle/>
          <a:p>
            <a:pPr rtl="0">
              <a:lnSpc>
                <a:spcPct val="85000"/>
              </a:lnSpc>
              <a:spcBef>
                <a:spcPct val="30000"/>
              </a:spcBef>
              <a:buFont typeface="Arial" panose="020B0604020202020204" pitchFamily="34" charset="0"/>
              <a:buChar char="•"/>
            </a:pPr>
            <a:r>
              <a:rPr lang="fr-FR"/>
              <a:t>Les périphériques terminaux sur le réseau ont besoin d'une adresse IP afin de communiquer avec d'autres périphériques sur le réseau. </a:t>
            </a:r>
          </a:p>
          <a:p>
            <a:pPr rtl="0">
              <a:lnSpc>
                <a:spcPct val="85000"/>
              </a:lnSpc>
              <a:spcBef>
                <a:spcPct val="30000"/>
              </a:spcBef>
              <a:buFont typeface="Arial" panose="020B0604020202020204" pitchFamily="34" charset="0"/>
              <a:buChar char="•"/>
            </a:pPr>
            <a:r>
              <a:rPr lang="fr-FR"/>
              <a:t>Les informations d'adresse IPv4 peuvent être entrées manuellement sur les périphériques finaux, ou attribuées automatiquement à l'aide du protocole DHCP (Dynamic Host Configuration Protocol).</a:t>
            </a:r>
          </a:p>
          <a:p>
            <a:pPr lvl="1" rtl="0">
              <a:lnSpc>
                <a:spcPct val="85000"/>
              </a:lnSpc>
              <a:spcBef>
                <a:spcPct val="30000"/>
              </a:spcBef>
            </a:pPr>
            <a:r>
              <a:rPr lang="fr-FR"/>
              <a:t>Pour configurer manuellement une adresse IPv4 sur un hôte Windows, ouvrez </a:t>
            </a:r>
            <a:r>
              <a:rPr lang="fr-FR" b="1"/>
              <a:t>Panneau de configuration &gt; Centre Réseau et partage &gt; Modifier les paramètres de la carte</a:t>
            </a:r>
            <a:r>
              <a:rPr lang="fr-FR"/>
              <a:t> et choisissez la carte Cliquez ensuite avec le bouton droit et sélectionnez </a:t>
            </a:r>
            <a:r>
              <a:rPr lang="fr-FR" b="1"/>
              <a:t>Propriétés</a:t>
            </a:r>
            <a:r>
              <a:rPr lang="fr-FR"/>
              <a:t> pour afficher </a:t>
            </a:r>
            <a:r>
              <a:rPr lang="fr-FR" b="1"/>
              <a:t>Les Propriétés de connexion au réseau local</a:t>
            </a:r>
            <a:r>
              <a:rPr lang="fr-FR"/>
              <a:t>.</a:t>
            </a:r>
          </a:p>
          <a:p>
            <a:pPr lvl="1" rtl="0">
              <a:lnSpc>
                <a:spcPct val="85000"/>
              </a:lnSpc>
              <a:spcBef>
                <a:spcPct val="30000"/>
              </a:spcBef>
            </a:pPr>
            <a:r>
              <a:rPr lang="fr-FR"/>
              <a:t>Cliquez sur </a:t>
            </a:r>
            <a:r>
              <a:rPr lang="fr-FR" b="1"/>
              <a:t>Propriétés</a:t>
            </a:r>
            <a:r>
              <a:rPr lang="fr-FR"/>
              <a:t> pour ouvrir la fenêtre des propriétés du </a:t>
            </a:r>
            <a:r>
              <a:rPr lang="fr-FR" b="1"/>
              <a:t>Propriétés du Protocole Internet version (TCP/IPv4)</a:t>
            </a:r>
            <a:r>
              <a:rPr lang="fr-FR"/>
              <a:t> . Puis configurez les informations de l'adresse IPv4 et du masque de sous-réseau, ainsi que la passerelle par défaut.</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 les options d'adressage et de configuration IPv6 sont similaires à IPv4.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716409486"/>
      </p:ext>
    </p:extLst>
  </p:cSld>
  <p:clrMapOvr>
    <a:masterClrMapping/>
  </p:clrMapOvr>
  <p:transition spd="slow">
    <p:wip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 l'adressage IP </a:t>
            </a:r>
            <a:r>
              <a:rPr lang="en-US" sz="1400" dirty="0">
                <a:latin typeface="Arial" charset="0"/>
              </a:rPr>
              <a:t/>
            </a:r>
            <a:br>
              <a:rPr lang="en-US" sz="1400" dirty="0">
                <a:latin typeface="Arial" charset="0"/>
              </a:rPr>
            </a:br>
            <a:r>
              <a:rPr lang="fr-FR">
                <a:latin typeface="Arial" charset="0"/>
              </a:rPr>
              <a:t>Configuration automatique des adresses IP des périphériques finaux</a:t>
            </a:r>
          </a:p>
        </p:txBody>
      </p:sp>
      <p:sp>
        <p:nvSpPr>
          <p:cNvPr id="4" name="Content Placeholder 3"/>
          <p:cNvSpPr>
            <a:spLocks noGrp="1"/>
          </p:cNvSpPr>
          <p:nvPr>
            <p:ph idx="1"/>
          </p:nvPr>
        </p:nvSpPr>
        <p:spPr>
          <a:xfrm>
            <a:off x="145357" y="938988"/>
            <a:ext cx="4142163" cy="3663492"/>
          </a:xfrm>
        </p:spPr>
        <p:txBody>
          <a:bodyPr/>
          <a:lstStyle/>
          <a:p>
            <a:pPr rtl="0">
              <a:lnSpc>
                <a:spcPct val="85000"/>
              </a:lnSpc>
              <a:spcBef>
                <a:spcPct val="30000"/>
              </a:spcBef>
              <a:buFont typeface="Arial" panose="020B0604020202020204" pitchFamily="34" charset="0"/>
              <a:buChar char="•"/>
            </a:pPr>
            <a:r>
              <a:rPr lang="fr-FR" sz="1400" dirty="0"/>
              <a:t>Le protocole DHCP assure la configuration automatique des adresses IPv4 pour chaque appareil final utilisant DHCP.</a:t>
            </a:r>
          </a:p>
          <a:p>
            <a:pPr rtl="0">
              <a:lnSpc>
                <a:spcPct val="85000"/>
              </a:lnSpc>
              <a:spcBef>
                <a:spcPct val="30000"/>
              </a:spcBef>
              <a:buFont typeface="Arial" panose="020B0604020202020204" pitchFamily="34" charset="0"/>
              <a:buChar char="•"/>
            </a:pPr>
            <a:r>
              <a:rPr lang="fr-FR" sz="1400" dirty="0"/>
              <a:t>Généralement, les périphériques finaux utilisent par défaut le protocole DHCP pour la configuration automatique des adresses IPv4.</a:t>
            </a:r>
          </a:p>
          <a:p>
            <a:pPr lvl="1" rtl="0">
              <a:lnSpc>
                <a:spcPct val="85000"/>
              </a:lnSpc>
              <a:spcBef>
                <a:spcPct val="30000"/>
              </a:spcBef>
            </a:pPr>
            <a:r>
              <a:rPr lang="fr-FR" sz="1200" dirty="0"/>
              <a:t>Pour configurer manuellement une adresse IPv4 sur un hôte Windows, ouvrez </a:t>
            </a:r>
            <a:r>
              <a:rPr lang="fr-FR" sz="1200" b="1" dirty="0"/>
              <a:t>Panneau de configuration &gt; Centre Réseau et partage &gt; Modifier les paramètres de la carte</a:t>
            </a:r>
            <a:r>
              <a:rPr lang="fr-FR" sz="1200" dirty="0"/>
              <a:t> et choisissez la carte Cliquez ensuite avec le bouton droit et sélectionnez </a:t>
            </a:r>
            <a:r>
              <a:rPr lang="fr-FR" sz="1200" b="1" dirty="0"/>
              <a:t>Propriétés</a:t>
            </a:r>
            <a:r>
              <a:rPr lang="fr-FR" sz="1200" dirty="0"/>
              <a:t> pour afficher </a:t>
            </a:r>
            <a:r>
              <a:rPr lang="fr-FR" sz="1200" b="1" dirty="0"/>
              <a:t>Les Propriétés de connexion au réseau local</a:t>
            </a:r>
            <a:r>
              <a:rPr lang="fr-FR" sz="1200" dirty="0"/>
              <a:t>.</a:t>
            </a:r>
          </a:p>
          <a:p>
            <a:pPr lvl="1" rtl="0">
              <a:lnSpc>
                <a:spcPct val="85000"/>
              </a:lnSpc>
              <a:spcBef>
                <a:spcPct val="30000"/>
              </a:spcBef>
            </a:pPr>
            <a:r>
              <a:rPr lang="fr-FR" sz="1200" dirty="0"/>
              <a:t>Cliquez sur </a:t>
            </a:r>
            <a:r>
              <a:rPr lang="fr-FR" sz="1200" b="1" dirty="0"/>
              <a:t>Propriétés</a:t>
            </a:r>
            <a:r>
              <a:rPr lang="fr-FR" sz="1200" dirty="0"/>
              <a:t> pour ouvrir la fenêtre </a:t>
            </a:r>
            <a:r>
              <a:rPr lang="fr-FR" sz="1200" b="1" dirty="0"/>
              <a:t>Propriétés du Protocole Internet version (TCP/)</a:t>
            </a:r>
            <a:r>
              <a:rPr lang="fr-FR" sz="1200" dirty="0"/>
              <a:t> ,puis Sélectionnez </a:t>
            </a:r>
            <a:r>
              <a:rPr lang="fr-FR" sz="1200" b="1" dirty="0"/>
              <a:t>Obtenir une adresse IP automatiquement</a:t>
            </a:r>
            <a:r>
              <a:rPr lang="fr-FR" sz="1200" dirty="0"/>
              <a:t> et </a:t>
            </a:r>
            <a:r>
              <a:rPr lang="fr-FR" sz="1200" b="1" dirty="0"/>
              <a:t>Obtenir les adresses des serveurs DNS automatiquement</a:t>
            </a:r>
            <a:r>
              <a:rPr lang="fr-FR" sz="1200" dirty="0"/>
              <a:t>.</a:t>
            </a:r>
          </a:p>
          <a:p>
            <a:pPr>
              <a:lnSpc>
                <a:spcPct val="85000"/>
              </a:lnSpc>
              <a:spcBef>
                <a:spcPct val="30000"/>
              </a:spcBef>
            </a:pPr>
            <a:endParaRPr lang="en-US" sz="1400"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 IPv6 utilise DHCPv6 et SLAAC (Autoconfiguration d'adresses sans état) pour l'allocation dynamique d'adresses.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2724243028"/>
      </p:ext>
    </p:extLst>
  </p:cSld>
  <p:clrMapOvr>
    <a:masterClrMapping/>
  </p:clrMapOvr>
  <p:transition spd="slow">
    <p:wip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Configurez l'adressage IP</a:t>
            </a:r>
            <a:r>
              <a:rPr lang="en-US" dirty="0">
                <a:latin typeface="Arial" charset="0"/>
              </a:rPr>
              <a:t/>
            </a:r>
            <a:br>
              <a:rPr lang="en-US" dirty="0">
                <a:latin typeface="Arial" charset="0"/>
              </a:rPr>
            </a:br>
            <a:r>
              <a:rPr lang="fr-FR">
                <a:latin typeface="Arial" charset="0"/>
              </a:rPr>
              <a:t>Configuration de l'interface de commutateur virtuelle</a:t>
            </a:r>
          </a:p>
        </p:txBody>
      </p:sp>
      <p:sp>
        <p:nvSpPr>
          <p:cNvPr id="4" name="Content Placeholder 3"/>
          <p:cNvSpPr>
            <a:spLocks noGrp="1"/>
          </p:cNvSpPr>
          <p:nvPr>
            <p:ph idx="1"/>
          </p:nvPr>
        </p:nvSpPr>
        <p:spPr>
          <a:xfrm>
            <a:off x="661958" y="982574"/>
            <a:ext cx="7820083" cy="1763572"/>
          </a:xfrm>
        </p:spPr>
        <p:txBody>
          <a:bodyPr/>
          <a:lstStyle/>
          <a:p>
            <a:pPr marL="0" indent="0" rtl="0">
              <a:lnSpc>
                <a:spcPct val="85000"/>
              </a:lnSpc>
              <a:spcBef>
                <a:spcPct val="30000"/>
              </a:spcBef>
              <a:buNone/>
            </a:pPr>
            <a:r>
              <a:rPr lang="fr-FR"/>
              <a:t>Pour accéder à distance au commutateur, une adresse IP et un masque de sous-réseau doivent être configurés sur l'interface SVI. </a:t>
            </a:r>
          </a:p>
          <a:p>
            <a:pPr marL="0" indent="0" rtl="0">
              <a:lnSpc>
                <a:spcPct val="85000"/>
              </a:lnSpc>
              <a:spcBef>
                <a:spcPct val="30000"/>
              </a:spcBef>
              <a:buNone/>
            </a:pPr>
            <a:r>
              <a:rPr lang="fr-FR"/>
              <a:t>Pour configurer un SVI sur un commutateur:</a:t>
            </a:r>
          </a:p>
          <a:p>
            <a:pPr lvl="1" rtl="0">
              <a:lnSpc>
                <a:spcPct val="85000"/>
              </a:lnSpc>
              <a:spcBef>
                <a:spcPct val="30000"/>
              </a:spcBef>
            </a:pPr>
            <a:r>
              <a:rPr lang="fr-FR"/>
              <a:t>Entrer la commande </a:t>
            </a:r>
            <a:r>
              <a:rPr lang="fr-FR" b="1"/>
              <a:t>interface vlan 1 </a:t>
            </a:r>
            <a:r>
              <a:rPr lang="fr-FR"/>
              <a:t>en mode de configuration globale</a:t>
            </a:r>
          </a:p>
          <a:p>
            <a:pPr lvl="1" rtl="0">
              <a:lnSpc>
                <a:spcPct val="85000"/>
              </a:lnSpc>
              <a:spcBef>
                <a:spcPct val="30000"/>
              </a:spcBef>
            </a:pPr>
            <a:r>
              <a:rPr lang="fr-FR"/>
              <a:t>Attribuez ensuite une </a:t>
            </a:r>
            <a:r>
              <a:rPr lang="fr-FR" b="1"/>
              <a:t>adresse IPv4</a:t>
            </a:r>
            <a:r>
              <a:rPr lang="fr-FR"/>
              <a:t> à l'aide de la commande de configuration d'interface </a:t>
            </a:r>
            <a:r>
              <a:rPr lang="fr-FR" i="1"/>
              <a:t>ip-address subnet-mask.</a:t>
            </a:r>
          </a:p>
          <a:p>
            <a:pPr lvl="1" rtl="0">
              <a:lnSpc>
                <a:spcPct val="85000"/>
              </a:lnSpc>
              <a:spcBef>
                <a:spcPct val="30000"/>
              </a:spcBef>
            </a:pPr>
            <a:r>
              <a:rPr lang="fr-FR"/>
              <a:t>Enfin, activez l'interface virtuelle à l'aide de la commande </a:t>
            </a:r>
            <a:r>
              <a:rPr lang="fr-FR" b="1"/>
              <a:t>no shutdown</a:t>
            </a:r>
            <a:r>
              <a:rPr lang="fr-FR"/>
              <a:t>.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1679130085"/>
      </p:ext>
    </p:extLst>
  </p:cSld>
  <p:clrMapOvr>
    <a:masterClrMapping/>
  </p:clrMapOvr>
  <p:transition spd="slow">
    <p:wip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a:solidFill>
                  <a:srgbClr val="FF0000"/>
                </a:solidFill>
              </a:rPr>
              <a:t>Configuration de l'adressage IP</a:t>
            </a:r>
            <a:r>
              <a:rPr lang="en-US" altLang="en-US" sz="1600" dirty="0">
                <a:solidFill>
                  <a:srgbClr val="FF0000"/>
                </a:solidFill>
              </a:rPr>
              <a:t/>
            </a:r>
            <a:br>
              <a:rPr lang="en-US" altLang="en-US" sz="1600" dirty="0">
                <a:solidFill>
                  <a:srgbClr val="FF0000"/>
                </a:solidFill>
              </a:rPr>
            </a:br>
            <a:r>
              <a:rPr lang="fr-FR" dirty="0" err="1">
                <a:solidFill>
                  <a:srgbClr val="FF0000"/>
                </a:solidFill>
              </a:rPr>
              <a:t>Packet</a:t>
            </a:r>
            <a:r>
              <a:rPr lang="fr-FR" dirty="0">
                <a:solidFill>
                  <a:srgbClr val="FF0000"/>
                </a:solidFill>
              </a:rPr>
              <a:t> Tracer - Mise en œuvre de la connectivité de base</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Dans le cadre de ce </a:t>
            </a:r>
            <a:r>
              <a:rPr lang="fr-FR" dirty="0" err="1"/>
              <a:t>Packet</a:t>
            </a:r>
            <a:r>
              <a:rPr lang="fr-FR" dirty="0"/>
              <a:t> Tracer, vous ferez ce qui suit : </a:t>
            </a:r>
          </a:p>
          <a:p>
            <a:pPr rtl="0"/>
            <a:r>
              <a:rPr lang="fr-FR" dirty="0"/>
              <a:t>Effectuer une configuration de base sur deux commutateurs</a:t>
            </a:r>
          </a:p>
          <a:p>
            <a:pPr rtl="0"/>
            <a:r>
              <a:rPr lang="fr-FR" dirty="0"/>
              <a:t>Configuration des ordinateurs</a:t>
            </a:r>
          </a:p>
          <a:p>
            <a:pPr rtl="0"/>
            <a:r>
              <a:rPr lang="fr-FR" dirty="0"/>
              <a:t>Configurer l'interface de gestion des commutateurs</a:t>
            </a:r>
          </a:p>
          <a:p>
            <a:pPr marL="0" indent="0">
              <a:buNone/>
            </a:pPr>
            <a:endParaRPr lang="en-US" dirty="0"/>
          </a:p>
          <a:p>
            <a:r>
              <a:rPr lang="fr-FR" altLang="ja-JP" b="1" dirty="0">
                <a:solidFill>
                  <a:srgbClr val="FF0000"/>
                </a:solidFill>
              </a:rPr>
              <a:t>Avez-vous déjà configuré votre ordinateur avec une adresse IP manuelle?</a:t>
            </a:r>
          </a:p>
          <a:p>
            <a:r>
              <a:rPr lang="fr-FR" altLang="ja-JP" b="1" dirty="0">
                <a:solidFill>
                  <a:srgbClr val="FF0000"/>
                </a:solidFill>
              </a:rPr>
              <a:t>Pourquoi avez-vous besoin d'utiliser la commande no </a:t>
            </a:r>
            <a:r>
              <a:rPr lang="fr-FR" altLang="ja-JP" b="1" dirty="0" err="1">
                <a:solidFill>
                  <a:srgbClr val="FF0000"/>
                </a:solidFill>
              </a:rPr>
              <a:t>shutdown</a:t>
            </a:r>
            <a:r>
              <a:rPr lang="fr-FR" altLang="ja-JP" b="1" dirty="0">
                <a:solidFill>
                  <a:srgbClr val="FF0000"/>
                </a:solidFill>
              </a:rPr>
              <a:t> sur une interface?</a:t>
            </a:r>
          </a:p>
          <a:p>
            <a:endParaRPr lang="en-US" altLang="ja-JP" dirty="0"/>
          </a:p>
        </p:txBody>
      </p:sp>
    </p:spTree>
    <p:custDataLst>
      <p:tags r:id="rId1"/>
    </p:custDataLst>
    <p:extLst>
      <p:ext uri="{BB962C8B-B14F-4D97-AF65-F5344CB8AC3E}">
        <p14:creationId xmlns:p14="http://schemas.microsoft.com/office/powerpoint/2010/main" val="1809072721"/>
      </p:ext>
    </p:extLst>
  </p:cSld>
  <p:clrMapOvr>
    <a:masterClrMapping/>
  </p:clrMapOvr>
  <p:transition spd="slow">
    <p:wip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pPr rtl="0"/>
            <a:r>
              <a:rPr lang="fr-FR" sz="4000">
                <a:solidFill>
                  <a:schemeClr val="accent5">
                    <a:lumMod val="40000"/>
                    <a:lumOff val="60000"/>
                  </a:schemeClr>
                </a:solidFill>
              </a:rPr>
              <a:t>2.8 Vérification de la connectivité</a:t>
            </a:r>
          </a:p>
        </p:txBody>
      </p:sp>
    </p:spTree>
    <p:custDataLst>
      <p:tags r:id="rId1"/>
    </p:custDataLst>
    <p:extLst>
      <p:ext uri="{BB962C8B-B14F-4D97-AF65-F5344CB8AC3E}">
        <p14:creationId xmlns:p14="http://schemas.microsoft.com/office/powerpoint/2010/main" val="3941441306"/>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a:solidFill>
                  <a:srgbClr val="FF0000"/>
                </a:solidFill>
              </a:rPr>
              <a:t>Vérification de la connectivité</a:t>
            </a:r>
            <a:r>
              <a:rPr lang="en-US" altLang="en-US" dirty="0">
                <a:solidFill>
                  <a:srgbClr val="FF0000"/>
                </a:solidFill>
              </a:rPr>
              <a:t/>
            </a:r>
            <a:br>
              <a:rPr lang="en-US" altLang="en-US" dirty="0">
                <a:solidFill>
                  <a:srgbClr val="FF0000"/>
                </a:solidFill>
              </a:rPr>
            </a:br>
            <a:r>
              <a:rPr lang="fr-FR" dirty="0">
                <a:solidFill>
                  <a:srgbClr val="FF0000"/>
                </a:solidFill>
              </a:rPr>
              <a:t>Vidéo - Tester l'attribution de l'interface</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couvrira les éléments suivants: </a:t>
            </a:r>
            <a:endParaRPr lang="fr-FR" dirty="0" smtClean="0"/>
          </a:p>
          <a:p>
            <a:pPr marL="0" indent="0">
              <a:buNone/>
            </a:pPr>
            <a:r>
              <a:rPr lang="fr-FR" dirty="0">
                <a:hlinkClick r:id="rId4"/>
              </a:rPr>
              <a:t>https://</a:t>
            </a:r>
            <a:r>
              <a:rPr lang="fr-FR" dirty="0" smtClean="0">
                <a:hlinkClick r:id="rId4"/>
              </a:rPr>
              <a:t>contenthub.netacad.com/itn/2.8.1</a:t>
            </a:r>
            <a:endParaRPr lang="fr-FR" dirty="0" smtClean="0"/>
          </a:p>
          <a:p>
            <a:pPr rtl="0"/>
            <a:r>
              <a:rPr lang="fr-FR" dirty="0" smtClean="0"/>
              <a:t>Connectez </a:t>
            </a:r>
            <a:r>
              <a:rPr lang="fr-FR" dirty="0"/>
              <a:t>un câble de console du PC au commutateur</a:t>
            </a:r>
          </a:p>
          <a:p>
            <a:pPr rtl="0"/>
            <a:r>
              <a:rPr lang="fr-FR" dirty="0"/>
              <a:t>Utilisez le programme d'émulation de terminal et acceptez les valeurs par défaut pour vous amener à la ligne de commande</a:t>
            </a:r>
          </a:p>
          <a:p>
            <a:pPr rtl="0"/>
            <a:r>
              <a:rPr lang="fr-FR" dirty="0"/>
              <a:t>Tapez </a:t>
            </a:r>
            <a:r>
              <a:rPr lang="fr-FR" dirty="0" err="1"/>
              <a:t>enable</a:t>
            </a:r>
            <a:r>
              <a:rPr lang="fr-FR" dirty="0"/>
              <a:t> pour passer en mode d'exécution privilégié</a:t>
            </a:r>
          </a:p>
          <a:p>
            <a:pPr rtl="0"/>
            <a:r>
              <a:rPr lang="fr-FR" dirty="0"/>
              <a:t>Utilisez le mode de configuration global et le mode de configuration de l'interface pour entrer la commande no </a:t>
            </a:r>
            <a:r>
              <a:rPr lang="fr-FR" dirty="0" err="1" smtClean="0"/>
              <a:t>shutdown</a:t>
            </a:r>
            <a:endParaRPr lang="fr-FR" dirty="0" smtClean="0"/>
          </a:p>
          <a:p>
            <a:pPr rtl="0"/>
            <a:endParaRPr lang="fr-FR" dirty="0"/>
          </a:p>
          <a:p>
            <a:pPr rtl="0"/>
            <a:endParaRPr lang="fr-FR" dirty="0" smtClean="0"/>
          </a:p>
          <a:p>
            <a:r>
              <a:rPr lang="fr-FR" b="1" dirty="0">
                <a:solidFill>
                  <a:srgbClr val="FF0000"/>
                </a:solidFill>
              </a:rPr>
              <a:t>Pourquoi est-il important de tester la connectivité de bout en bout?</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5002202"/>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a:t>Vérification de la connectivité</a:t>
            </a:r>
            <a:r>
              <a:rPr lang="en-US" altLang="en-US" dirty="0"/>
              <a:t/>
            </a:r>
            <a:br>
              <a:rPr lang="en-US" altLang="en-US" dirty="0"/>
            </a:br>
            <a:r>
              <a:rPr lang="fr-FR"/>
              <a:t>Vidéo - Test de connectivité de bout en bout</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couvrira l'utilisation de la commande </a:t>
            </a:r>
            <a:r>
              <a:rPr lang="fr-FR" dirty="0" err="1"/>
              <a:t>ping</a:t>
            </a:r>
            <a:r>
              <a:rPr lang="fr-FR" dirty="0"/>
              <a:t> pour tester la connectivité sur les deux commutateurs et les deux PC. </a:t>
            </a:r>
            <a:endParaRPr lang="fr-FR" dirty="0" smtClean="0"/>
          </a:p>
          <a:p>
            <a:pPr marL="0" indent="0">
              <a:buNone/>
            </a:pPr>
            <a:r>
              <a:rPr lang="fr-FR" dirty="0">
                <a:hlinkClick r:id="rId4"/>
              </a:rPr>
              <a:t>https://</a:t>
            </a:r>
            <a:r>
              <a:rPr lang="fr-FR" dirty="0" smtClean="0">
                <a:hlinkClick r:id="rId4"/>
              </a:rPr>
              <a:t>contenthub.netacad.com/itn/2.8.2</a:t>
            </a:r>
            <a:endParaRPr lang="fr-FR" dirty="0" smtClean="0"/>
          </a:p>
          <a:p>
            <a:pPr marL="0" indent="0">
              <a:buNone/>
            </a:pPr>
            <a:endParaRPr lang="fr-FR"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0131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réseaux aujourd'hui </a:t>
            </a:r>
            <a:r>
              <a:rPr lang="en-US" altLang="en-US" dirty="0"/>
              <a:t/>
            </a:r>
            <a:br>
              <a:rPr lang="en-US" altLang="en-US" dirty="0"/>
            </a:br>
            <a:r>
              <a:rPr lang="fr-FR"/>
              <a:t>Sans frontières</a:t>
            </a:r>
          </a:p>
        </p:txBody>
      </p:sp>
      <p:sp>
        <p:nvSpPr>
          <p:cNvPr id="8195" name="Rectangle 6"/>
          <p:cNvSpPr>
            <a:spLocks noGrp="1" noChangeArrowheads="1"/>
          </p:cNvSpPr>
          <p:nvPr>
            <p:ph idx="1"/>
          </p:nvPr>
        </p:nvSpPr>
        <p:spPr>
          <a:xfrm>
            <a:off x="124609" y="905949"/>
            <a:ext cx="8853286" cy="1166043"/>
          </a:xfrm>
        </p:spPr>
        <p:txBody>
          <a:bodyPr/>
          <a:lstStyle/>
          <a:p>
            <a:pPr rtl="0">
              <a:buFont typeface="Arial" panose="020B0604020202020204" pitchFamily="34" charset="0"/>
              <a:buChar char="•"/>
            </a:pPr>
            <a:r>
              <a:rPr lang="fr-FR"/>
              <a:t>Monde sans frontières</a:t>
            </a:r>
          </a:p>
          <a:p>
            <a:pPr rtl="0">
              <a:buFont typeface="Arial" panose="020B0604020202020204" pitchFamily="34" charset="0"/>
              <a:buChar char="•"/>
            </a:pPr>
            <a:r>
              <a:rPr lang="fr-FR"/>
              <a:t>Communautés mondiales</a:t>
            </a:r>
          </a:p>
          <a:p>
            <a:pPr rtl="0">
              <a:buFont typeface="Arial" panose="020B0604020202020204" pitchFamily="34" charset="0"/>
              <a:buChar char="•"/>
            </a:pPr>
            <a:r>
              <a:rPr lang="fr-FR"/>
              <a:t>Réseau humain</a:t>
            </a:r>
          </a:p>
        </p:txBody>
      </p:sp>
      <p:pic>
        <p:nvPicPr>
          <p:cNvPr id="3" name="Picture 2"/>
          <p:cNvPicPr>
            <a:picLocks noChangeAspect="1"/>
          </p:cNvPicPr>
          <p:nvPr/>
        </p:nvPicPr>
        <p:blipFill>
          <a:blip r:embed="rId3"/>
          <a:stretch>
            <a:fillRect/>
          </a:stretch>
        </p:blipFill>
        <p:spPr>
          <a:xfrm>
            <a:off x="3985846" y="264131"/>
            <a:ext cx="4578768" cy="2657475"/>
          </a:xfrm>
          <a:prstGeom prst="rect">
            <a:avLst/>
          </a:prstGeom>
        </p:spPr>
      </p:pic>
      <p:sp>
        <p:nvSpPr>
          <p:cNvPr id="2" name="Rectangle 1"/>
          <p:cNvSpPr/>
          <p:nvPr/>
        </p:nvSpPr>
        <p:spPr>
          <a:xfrm>
            <a:off x="480646" y="3725693"/>
            <a:ext cx="8083967" cy="646331"/>
          </a:xfrm>
          <a:prstGeom prst="rect">
            <a:avLst/>
          </a:prstGeom>
        </p:spPr>
        <p:txBody>
          <a:bodyPr wrap="square">
            <a:spAutoFit/>
          </a:bodyPr>
          <a:lstStyle/>
          <a:p>
            <a:pPr algn="ctr"/>
            <a:r>
              <a:rPr lang="fr-FR" b="1" dirty="0">
                <a:solidFill>
                  <a:srgbClr val="FF0000"/>
                </a:solidFill>
              </a:rPr>
              <a:t>Qu'est-ce qui sera possible à l'avenir en utilisant le réseau comme plate-forme ?</a:t>
            </a:r>
          </a:p>
        </p:txBody>
      </p:sp>
    </p:spTree>
    <p:extLst>
      <p:ext uri="{BB962C8B-B14F-4D97-AF65-F5344CB8AC3E}">
        <p14:creationId xmlns:p14="http://schemas.microsoft.com/office/powerpoint/2010/main" val="3529212767"/>
      </p:ext>
    </p:extLst>
  </p:cSld>
  <p:clrMapOvr>
    <a:masterClrMapping/>
  </p:clrMapOvr>
  <p:transition spd="slow">
    <p:wip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smtClean="0"/>
              <a:t>Exercice</a:t>
            </a:r>
            <a:endParaRPr lang="fr-FR" dirty="0"/>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r>
              <a:rPr lang="fr-FR" dirty="0"/>
              <a:t>Le port AUX d'un périphérique Cisco fournissait des connexions hors bande via une ligne téléphonique</a:t>
            </a:r>
            <a:r>
              <a:rPr lang="fr-FR" dirty="0" smtClean="0"/>
              <a:t>.</a:t>
            </a:r>
            <a:endParaRPr lang="en-US" altLang="ja-JP" dirty="0" smtClean="0">
              <a:hlinkClick r:id=""/>
            </a:endParaRPr>
          </a:p>
          <a:p>
            <a:r>
              <a:rPr lang="en-US" altLang="ja-JP" dirty="0" smtClean="0">
                <a:hlinkClick r:id=""/>
              </a:rPr>
              <a:t>https</a:t>
            </a:r>
            <a:r>
              <a:rPr lang="en-US" altLang="ja-JP" dirty="0">
                <a:hlinkClick r:id="rId4"/>
              </a:rPr>
              <a:t>://</a:t>
            </a:r>
            <a:r>
              <a:rPr lang="en-US" altLang="ja-JP" dirty="0" smtClean="0">
                <a:hlinkClick r:id="rId4"/>
              </a:rPr>
              <a:t>contenthub.netacad.com/itn/2.1.6</a:t>
            </a:r>
            <a:endParaRPr lang="en-US" altLang="ja-JP" dirty="0" smtClean="0"/>
          </a:p>
          <a:p>
            <a:r>
              <a:rPr lang="en-US" altLang="ja-JP" dirty="0" smtClean="0">
                <a:hlinkClick r:id="rId5"/>
              </a:rPr>
              <a:t>https</a:t>
            </a:r>
            <a:r>
              <a:rPr lang="en-US" altLang="ja-JP" dirty="0">
                <a:hlinkClick r:id="rId5"/>
              </a:rPr>
              <a:t>://</a:t>
            </a:r>
            <a:r>
              <a:rPr lang="en-US" altLang="ja-JP" dirty="0" smtClean="0">
                <a:hlinkClick r:id="rId5"/>
              </a:rPr>
              <a:t>contenthub.netacad.com/itn/2.2.8</a:t>
            </a:r>
            <a:endParaRPr lang="en-US" altLang="ja-JP" dirty="0" smtClean="0"/>
          </a:p>
          <a:p>
            <a:r>
              <a:rPr lang="en-US" altLang="ja-JP" dirty="0" smtClean="0">
                <a:hlinkClick r:id="rId6"/>
              </a:rPr>
              <a:t>https</a:t>
            </a:r>
            <a:r>
              <a:rPr lang="en-US" altLang="ja-JP" dirty="0">
                <a:hlinkClick r:id="rId6"/>
              </a:rPr>
              <a:t>://</a:t>
            </a:r>
            <a:r>
              <a:rPr lang="en-US" altLang="ja-JP" dirty="0" smtClean="0">
                <a:hlinkClick r:id="rId6"/>
              </a:rPr>
              <a:t>contenthub.netacad.com/itn/2.4.8</a:t>
            </a:r>
            <a:endParaRPr lang="en-US" altLang="ja-JP" dirty="0" smtClean="0"/>
          </a:p>
          <a:p>
            <a:r>
              <a:rPr lang="en-US" altLang="ja-JP" dirty="0" smtClean="0">
                <a:hlinkClick r:id="rId7"/>
              </a:rPr>
              <a:t>https</a:t>
            </a:r>
            <a:r>
              <a:rPr lang="en-US" altLang="ja-JP" dirty="0">
                <a:hlinkClick r:id="rId7"/>
              </a:rPr>
              <a:t>://</a:t>
            </a:r>
            <a:r>
              <a:rPr lang="en-US" altLang="ja-JP" dirty="0" smtClean="0">
                <a:hlinkClick r:id="rId7"/>
              </a:rPr>
              <a:t>contenthub.netacad.com/itn/2.6.3</a:t>
            </a:r>
            <a:endParaRPr lang="en-US" altLang="ja-JP" dirty="0" smtClean="0"/>
          </a:p>
          <a:p>
            <a:r>
              <a:rPr lang="en-US" altLang="ja-JP" dirty="0" smtClean="0">
                <a:hlinkClick r:id="rId8"/>
              </a:rPr>
              <a:t>https</a:t>
            </a:r>
            <a:r>
              <a:rPr lang="en-US" altLang="ja-JP" dirty="0">
                <a:hlinkClick r:id="rId8"/>
              </a:rPr>
              <a:t>://</a:t>
            </a:r>
            <a:r>
              <a:rPr lang="en-US" altLang="ja-JP" dirty="0" smtClean="0">
                <a:hlinkClick r:id="rId8"/>
              </a:rPr>
              <a:t>contenthub.netacad.com/itn/2.9.4</a:t>
            </a:r>
            <a:endParaRPr lang="en-US" altLang="ja-JP" dirty="0" smtClean="0"/>
          </a:p>
          <a:p>
            <a:endParaRPr lang="en-US" altLang="ja-JP" dirty="0"/>
          </a:p>
        </p:txBody>
      </p:sp>
    </p:spTree>
    <p:custDataLst>
      <p:tags r:id="rId1"/>
    </p:custDataLst>
    <p:extLst>
      <p:ext uri="{BB962C8B-B14F-4D97-AF65-F5344CB8AC3E}">
        <p14:creationId xmlns:p14="http://schemas.microsoft.com/office/powerpoint/2010/main" val="1523105750"/>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2.9 Module pratique et questionnaire</a:t>
            </a:r>
          </a:p>
        </p:txBody>
      </p:sp>
    </p:spTree>
    <p:custDataLst>
      <p:tags r:id="rId1"/>
    </p:custDataLst>
    <p:extLst>
      <p:ext uri="{BB962C8B-B14F-4D97-AF65-F5344CB8AC3E}">
        <p14:creationId xmlns:p14="http://schemas.microsoft.com/office/powerpoint/2010/main" val="1151308081"/>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pPr rtl="0"/>
            <a:r>
              <a:rPr lang="fr-FR" sz="1600" dirty="0">
                <a:solidFill>
                  <a:srgbClr val="FF0000"/>
                </a:solidFill>
              </a:rPr>
              <a:t>Module pratique et questionnaire</a:t>
            </a:r>
            <a:r>
              <a:rPr lang="en-US" altLang="en-US" sz="1600" dirty="0">
                <a:solidFill>
                  <a:srgbClr val="FF0000"/>
                </a:solidFill>
              </a:rPr>
              <a:t/>
            </a:r>
            <a:br>
              <a:rPr lang="en-US" altLang="en-US" sz="1600" dirty="0">
                <a:solidFill>
                  <a:srgbClr val="FF0000"/>
                </a:solidFill>
              </a:rPr>
            </a:br>
            <a:r>
              <a:rPr lang="fr-FR" dirty="0" err="1">
                <a:solidFill>
                  <a:srgbClr val="FF0000"/>
                </a:solidFill>
              </a:rPr>
              <a:t>Packet</a:t>
            </a:r>
            <a:r>
              <a:rPr lang="fr-FR" dirty="0">
                <a:solidFill>
                  <a:srgbClr val="FF0000"/>
                </a:solidFill>
              </a:rPr>
              <a:t> Tracer - Configuration de base de commutateur et de périphérique final</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Dans le cadre de ce </a:t>
            </a:r>
            <a:r>
              <a:rPr lang="fr-FR" dirty="0" err="1"/>
              <a:t>Packet</a:t>
            </a:r>
            <a:r>
              <a:rPr lang="fr-FR" dirty="0"/>
              <a:t> Tracer, vous ferez ce qui suit :</a:t>
            </a:r>
          </a:p>
          <a:p>
            <a:pPr rtl="0"/>
            <a:r>
              <a:rPr lang="fr-FR" dirty="0"/>
              <a:t>Configurer les noms d'hôte et les adresses IP sur deux commutateurs</a:t>
            </a:r>
          </a:p>
          <a:p>
            <a:pPr rtl="0"/>
            <a:r>
              <a:rPr lang="fr-FR" dirty="0"/>
              <a:t>Utilisez les commandes Cisco IOS pour spécifier ou limiter l'accès aux configurations de périphérique.</a:t>
            </a:r>
          </a:p>
          <a:p>
            <a:pPr rtl="0"/>
            <a:r>
              <a:rPr lang="fr-FR" dirty="0"/>
              <a:t>Utiliser les commandes IOS pour enregistrer la configuration en cours</a:t>
            </a:r>
          </a:p>
          <a:p>
            <a:pPr rtl="0"/>
            <a:r>
              <a:rPr lang="fr-FR" dirty="0"/>
              <a:t>Configurer un périphérique hôte à l'aide d'une adresse IP.</a:t>
            </a:r>
          </a:p>
          <a:p>
            <a:pPr rtl="0"/>
            <a:r>
              <a:rPr lang="fr-FR" dirty="0"/>
              <a:t>Vérifier la connectivité entre les deux périphériques finaux PC.</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658295643"/>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82880"/>
            <a:ext cx="9144000" cy="1521439"/>
          </a:xfrm>
        </p:spPr>
        <p:txBody>
          <a:bodyPr/>
          <a:lstStyle/>
          <a:p>
            <a:pPr rtl="0"/>
            <a:r>
              <a:rPr lang="fr-FR" sz="1600" dirty="0">
                <a:solidFill>
                  <a:srgbClr val="FF0000"/>
                </a:solidFill>
              </a:rPr>
              <a:t>Pratique du Module et questionnaire</a:t>
            </a:r>
            <a:r>
              <a:rPr lang="en-US" altLang="en-US" dirty="0">
                <a:solidFill>
                  <a:srgbClr val="FF0000"/>
                </a:solidFill>
              </a:rPr>
              <a:t/>
            </a:r>
            <a:br>
              <a:rPr lang="en-US" altLang="en-US" dirty="0">
                <a:solidFill>
                  <a:srgbClr val="FF0000"/>
                </a:solidFill>
              </a:rPr>
            </a:br>
            <a:r>
              <a:rPr lang="fr-FR" dirty="0" err="1">
                <a:solidFill>
                  <a:srgbClr val="FF0000"/>
                </a:solidFill>
              </a:rPr>
              <a:t>Packet</a:t>
            </a:r>
            <a:r>
              <a:rPr lang="fr-FR" dirty="0">
                <a:solidFill>
                  <a:srgbClr val="FF0000"/>
                </a:solidFill>
              </a:rPr>
              <a:t> Tracer - Configuration de base de commutateur et de périphérique final – Mode Physique</a:t>
            </a:r>
            <a:r>
              <a:rPr lang="en-US" altLang="en-US" dirty="0">
                <a:solidFill>
                  <a:srgbClr val="FF0000"/>
                </a:solidFill>
              </a:rPr>
              <a:t/>
            </a:r>
            <a:br>
              <a:rPr lang="en-US" altLang="en-US" dirty="0">
                <a:solidFill>
                  <a:srgbClr val="FF0000"/>
                </a:solidFill>
              </a:rPr>
            </a:br>
            <a:r>
              <a:rPr lang="fr-FR" dirty="0">
                <a:solidFill>
                  <a:srgbClr val="FF0000"/>
                </a:solidFill>
              </a:rPr>
              <a:t>Travaux Pratiques – Configuration de base de commutateur et de périphérique final</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902618"/>
            <a:ext cx="8649325" cy="2338969"/>
          </a:xfrm>
        </p:spPr>
        <p:txBody>
          <a:bodyPr/>
          <a:lstStyle/>
          <a:p>
            <a:pPr marL="0" indent="0" rtl="0">
              <a:buNone/>
            </a:pPr>
            <a:r>
              <a:rPr lang="fr-FR"/>
              <a:t>Dans les deux activités mode physique du Packet Tracer et dans les Travaux Pratiques, vous remplirez les objectifs suivants: </a:t>
            </a:r>
          </a:p>
          <a:p>
            <a:pPr rtl="0">
              <a:buFont typeface="Arial" panose="020B0604020202020204" pitchFamily="34" charset="0"/>
              <a:buChar char="•"/>
            </a:pPr>
            <a:r>
              <a:rPr lang="fr-FR"/>
              <a:t>Configurer la topologie du réseau</a:t>
            </a:r>
          </a:p>
          <a:p>
            <a:pPr rtl="0">
              <a:buFont typeface="Arial" panose="020B0604020202020204" pitchFamily="34" charset="0"/>
              <a:buChar char="•"/>
            </a:pPr>
            <a:r>
              <a:rPr lang="fr-FR"/>
              <a:t>Configurer les hôtes PC</a:t>
            </a:r>
          </a:p>
          <a:p>
            <a:pPr rtl="0">
              <a:buFont typeface="Arial" panose="020B0604020202020204" pitchFamily="34" charset="0"/>
              <a:buChar char="•"/>
            </a:pPr>
            <a:r>
              <a:rPr lang="fr-FR"/>
              <a:t>Configurer et vérifier les paramètres de base du commutateur</a:t>
            </a:r>
          </a:p>
          <a:p>
            <a:pPr marL="0" indent="0">
              <a:buNone/>
            </a:pPr>
            <a:endParaRPr lang="en-US" dirty="0"/>
          </a:p>
        </p:txBody>
      </p:sp>
    </p:spTree>
    <p:custDataLst>
      <p:tags r:id="rId1"/>
    </p:custDataLst>
    <p:extLst>
      <p:ext uri="{BB962C8B-B14F-4D97-AF65-F5344CB8AC3E}">
        <p14:creationId xmlns:p14="http://schemas.microsoft.com/office/powerpoint/2010/main" val="271072673"/>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4" name="Content Placeholder 3"/>
          <p:cNvSpPr>
            <a:spLocks noGrp="1"/>
          </p:cNvSpPr>
          <p:nvPr>
            <p:ph idx="1"/>
          </p:nvPr>
        </p:nvSpPr>
        <p:spPr>
          <a:xfrm>
            <a:off x="145357" y="798944"/>
            <a:ext cx="5859203" cy="3539376"/>
          </a:xfrm>
        </p:spPr>
        <p:txBody>
          <a:bodyPr/>
          <a:lstStyle/>
          <a:p>
            <a:pPr rtl="0">
              <a:lnSpc>
                <a:spcPct val="85000"/>
              </a:lnSpc>
              <a:spcBef>
                <a:spcPct val="30000"/>
              </a:spcBef>
              <a:buFont typeface="Arial" panose="020B0604020202020204" pitchFamily="34" charset="0"/>
              <a:buChar char="•"/>
            </a:pPr>
            <a:r>
              <a:rPr lang="fr-FR" sz="1350"/>
              <a:t>Tous les périphériques finaux et réseau requièrent un système d'exploitation (SE).</a:t>
            </a:r>
          </a:p>
          <a:p>
            <a:pPr rtl="0">
              <a:lnSpc>
                <a:spcPct val="85000"/>
              </a:lnSpc>
              <a:spcBef>
                <a:spcPct val="30000"/>
              </a:spcBef>
              <a:buFont typeface="Arial" panose="020B0604020202020204" pitchFamily="34" charset="0"/>
              <a:buChar char="•"/>
            </a:pPr>
            <a:r>
              <a:rPr lang="fr-FR" sz="1350"/>
              <a:t>le logiciel Cisco IOS sépare l'accès aux fonctionnalités de gestion en deux modes de commande: le mode d'exécution utilisateur et le mode d'exécution privilégié.</a:t>
            </a:r>
          </a:p>
          <a:p>
            <a:pPr rtl="0">
              <a:lnSpc>
                <a:spcPct val="85000"/>
              </a:lnSpc>
              <a:spcBef>
                <a:spcPct val="30000"/>
              </a:spcBef>
              <a:buFont typeface="Arial" panose="020B0604020202020204" pitchFamily="34" charset="0"/>
              <a:buChar char="•"/>
            </a:pPr>
            <a:r>
              <a:rPr lang="fr-FR" sz="1350"/>
              <a:t>L'accès au mode de configuration globale se fait avant les autres modes de configuration spécifiques. À partir du mode de config. globale, l'utilisateur peut accéder à différents sous-modes de configuration.</a:t>
            </a:r>
          </a:p>
          <a:p>
            <a:pPr rtl="0">
              <a:lnSpc>
                <a:spcPct val="85000"/>
              </a:lnSpc>
              <a:spcBef>
                <a:spcPct val="30000"/>
              </a:spcBef>
              <a:buFont typeface="Arial" panose="020B0604020202020204" pitchFamily="34" charset="0"/>
              <a:buChar char="•"/>
            </a:pPr>
            <a:r>
              <a:rPr lang="fr-FR" sz="1350"/>
              <a:t>Chaque commande IOS a un format ou une syntaxe spécifique et ne peut être exécutée que dans le mode approprié. </a:t>
            </a:r>
          </a:p>
          <a:p>
            <a:pPr rtl="0">
              <a:lnSpc>
                <a:spcPct val="85000"/>
              </a:lnSpc>
              <a:spcBef>
                <a:spcPct val="30000"/>
              </a:spcBef>
              <a:buFont typeface="Arial" panose="020B0604020202020204" pitchFamily="34" charset="0"/>
              <a:buChar char="•"/>
            </a:pPr>
            <a:r>
              <a:rPr lang="fr-FR" sz="1350"/>
              <a:t>Configurations de base des périphériques: nom d'hôte, mot de passe, crypter les mots de passe et bannière. </a:t>
            </a:r>
          </a:p>
          <a:p>
            <a:pPr rtl="0">
              <a:lnSpc>
                <a:spcPct val="85000"/>
              </a:lnSpc>
              <a:spcBef>
                <a:spcPct val="30000"/>
              </a:spcBef>
              <a:buFont typeface="Arial" panose="020B0604020202020204" pitchFamily="34" charset="0"/>
              <a:buChar char="•"/>
            </a:pPr>
            <a:r>
              <a:rPr lang="fr-FR" sz="1350"/>
              <a:t>Deux fichiers système stockent la configuration des périphériques: startup-config et running-config.</a:t>
            </a:r>
          </a:p>
          <a:p>
            <a:pPr rtl="0">
              <a:lnSpc>
                <a:spcPct val="85000"/>
              </a:lnSpc>
              <a:spcBef>
                <a:spcPct val="30000"/>
              </a:spcBef>
              <a:buFont typeface="Arial" panose="020B0604020202020204" pitchFamily="34" charset="0"/>
              <a:buChar char="•"/>
            </a:pPr>
            <a:r>
              <a:rPr lang="fr-FR" sz="1350"/>
              <a:t>La commande IP addresses enable devices permet aux périphériques de se localiser les uns les autres et d'établir la communication de bout en bout sur Internet. Chaque périphérique final d'un réseau doit être configuré avec une adresse IP.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19294111"/>
      </p:ext>
    </p:extLst>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600">
                <a:latin typeface="Arial" charset="0"/>
              </a:rPr>
              <a:t>Module 2 : Configuration de base du commutateur et du périphérique final</a:t>
            </a:r>
            <a:r>
              <a:rPr lang="en-US" dirty="0">
                <a:latin typeface="Arial" charset="0"/>
              </a:rPr>
              <a:t/>
            </a:r>
            <a:br>
              <a:rPr lang="en-US" dirty="0">
                <a:latin typeface="Arial" charset="0"/>
              </a:rPr>
            </a:br>
            <a:r>
              <a:rPr lang="fr-FR">
                <a:latin typeface="Arial" charset="0"/>
              </a:rPr>
              <a:t>Nouveaux termes et commandes</a:t>
            </a:r>
          </a:p>
        </p:txBody>
      </p:sp>
      <p:graphicFrame>
        <p:nvGraphicFramePr>
          <p:cNvPr id="3" name="Content Placeholder 2"/>
          <p:cNvGraphicFramePr>
            <a:graphicFrameLocks noGrp="1"/>
          </p:cNvGraphicFramePr>
          <p:nvPr>
            <p:ph idx="1"/>
            <p:extLst/>
          </p:nvPr>
        </p:nvGraphicFramePr>
        <p:xfrm>
          <a:off x="294640" y="650450"/>
          <a:ext cx="8520801" cy="416560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rtl="0">
                        <a:spcBef>
                          <a:spcPts val="200"/>
                        </a:spcBef>
                        <a:spcAft>
                          <a:spcPts val="200"/>
                        </a:spcAft>
                        <a:buFont typeface="Arial" panose="020B0604020202020204" pitchFamily="34" charset="0"/>
                        <a:buChar char="•"/>
                      </a:pPr>
                      <a:r>
                        <a:rPr lang="fr-FR" b="0">
                          <a:solidFill>
                            <a:schemeClr val="tx1"/>
                          </a:solidFill>
                          <a:latin typeface="+mn-lt"/>
                        </a:rPr>
                        <a:t>Système d'exploitation (OS)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CLI</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interface graphique utilisateur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Le shell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Le noyau</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matériel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Console</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SSH (Secure Shell)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Telnet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Programmes d'émulation de terminal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Mode d'exécution utilisateur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Mode d'exécution privilégié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Le mode de configuration de ligne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mode de configuration d'interface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Activation</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mot clé</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Syntaxe de la commande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commande help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touches de raccourci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lignes vty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Configuration initiale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le protocole 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SVI (interface virtuelle du commutateur)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171541752"/>
      </p:ext>
    </p:extLst>
  </p:cSld>
  <p:clrMapOvr>
    <a:masterClrMapping/>
  </p:clrMapOvr>
  <p:transition spd="slow">
    <p:wip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91366" y="2125682"/>
            <a:ext cx="7237590" cy="1270941"/>
          </a:xfrm>
        </p:spPr>
        <p:txBody>
          <a:bodyPr/>
          <a:lstStyle/>
          <a:p>
            <a:pPr rtl="0"/>
            <a:r>
              <a:rPr lang="fr-FR" sz="4600">
                <a:solidFill>
                  <a:schemeClr val="accent5">
                    <a:lumMod val="40000"/>
                    <a:lumOff val="60000"/>
                  </a:schemeClr>
                </a:solidFill>
              </a:rPr>
              <a:t>Module 3: Protocoles et Modèles</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2724603707"/>
      </p:ext>
    </p:extLst>
  </p:cSld>
  <p:clrMapOvr>
    <a:masterClrMapping/>
  </p:clrMapOvr>
  <p:transition spd="slow">
    <p:wip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a:t>Objectifs du Module</a:t>
            </a:r>
          </a:p>
        </p:txBody>
      </p:sp>
      <p:sp>
        <p:nvSpPr>
          <p:cNvPr id="6147" name="Rectangle 34"/>
          <p:cNvSpPr>
            <a:spLocks noGrp="1" noChangeArrowheads="1"/>
          </p:cNvSpPr>
          <p:nvPr>
            <p:ph idx="1"/>
          </p:nvPr>
        </p:nvSpPr>
        <p:spPr>
          <a:xfrm>
            <a:off x="101841" y="513350"/>
            <a:ext cx="8769026" cy="889134"/>
          </a:xfrm>
        </p:spPr>
        <p:txBody>
          <a:bodyPr/>
          <a:lstStyle/>
          <a:p>
            <a:pPr marL="0" indent="0" rtl="0">
              <a:spcBef>
                <a:spcPct val="30000"/>
              </a:spcBef>
              <a:buNone/>
            </a:pPr>
            <a:r>
              <a:rPr lang="fr-FR" b="1"/>
              <a:t>Titre du Module</a:t>
            </a:r>
            <a:r>
              <a:rPr lang="fr-FR"/>
              <a:t>: Protocoles et Modèles</a:t>
            </a:r>
          </a:p>
          <a:p>
            <a:pPr marL="0" indent="0" rtl="0">
              <a:spcBef>
                <a:spcPct val="30000"/>
              </a:spcBef>
              <a:buNone/>
            </a:pPr>
            <a:r>
              <a:rPr lang="fr-FR" b="1"/>
              <a:t>Objectif du Module</a:t>
            </a:r>
            <a:r>
              <a:rPr lang="fr-FR"/>
              <a:t>: Expliquer comment les protocoles réseau permettent aux périphériques d'accéder aux ressources de réseau locales et distantes.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3" name="Table 2"/>
          <p:cNvGraphicFramePr>
            <a:graphicFrameLocks noGrp="1"/>
          </p:cNvGraphicFramePr>
          <p:nvPr>
            <p:extLst/>
          </p:nvPr>
        </p:nvGraphicFramePr>
        <p:xfrm>
          <a:off x="487933" y="1531344"/>
          <a:ext cx="8168134" cy="3231609"/>
        </p:xfrm>
        <a:graphic>
          <a:graphicData uri="http://schemas.openxmlformats.org/drawingml/2006/table">
            <a:tbl>
              <a:tblPr firstRow="1" firstCol="1" bandRow="1">
                <a:tableStyleId>{5C22544A-7EE6-4342-B048-85BDC9FD1C3A}</a:tableStyleId>
              </a:tblPr>
              <a:tblGrid>
                <a:gridCol w="2656507">
                  <a:extLst>
                    <a:ext uri="{9D8B030D-6E8A-4147-A177-3AD203B41FA5}">
                      <a16:colId xmlns:a16="http://schemas.microsoft.com/office/drawing/2014/main" val="20000"/>
                    </a:ext>
                  </a:extLst>
                </a:gridCol>
                <a:gridCol w="5511627">
                  <a:extLst>
                    <a:ext uri="{9D8B030D-6E8A-4147-A177-3AD203B41FA5}">
                      <a16:colId xmlns:a16="http://schemas.microsoft.com/office/drawing/2014/main" val="20001"/>
                    </a:ext>
                  </a:extLst>
                </a:gridCol>
              </a:tblGrid>
              <a:tr h="186166">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0000"/>
                  </a:ext>
                </a:extLst>
              </a:tr>
              <a:tr h="372332">
                <a:tc>
                  <a:txBody>
                    <a:bodyPr/>
                    <a:lstStyle/>
                    <a:p>
                      <a:pPr marL="0" marR="0" rtl="0">
                        <a:lnSpc>
                          <a:spcPct val="107000"/>
                        </a:lnSpc>
                        <a:spcBef>
                          <a:spcPts val="0"/>
                        </a:spcBef>
                        <a:spcAft>
                          <a:spcPts val="0"/>
                        </a:spcAft>
                      </a:pPr>
                      <a:r>
                        <a:rPr lang="fr-FR" sz="1200">
                          <a:effectLst/>
                        </a:rPr>
                        <a:t>Les Règles</a:t>
                      </a:r>
                    </a:p>
                  </a:txBody>
                  <a:tcPr marL="68580" marR="68580" marT="0" marB="0"/>
                </a:tc>
                <a:tc>
                  <a:txBody>
                    <a:bodyPr/>
                    <a:lstStyle/>
                    <a:p>
                      <a:pPr marL="0" marR="0" rtl="0">
                        <a:lnSpc>
                          <a:spcPct val="107000"/>
                        </a:lnSpc>
                        <a:spcBef>
                          <a:spcPts val="0"/>
                        </a:spcBef>
                        <a:spcAft>
                          <a:spcPts val="0"/>
                        </a:spcAft>
                      </a:pPr>
                      <a:r>
                        <a:rPr lang="fr-FR" sz="1200">
                          <a:effectLst/>
                        </a:rPr>
                        <a:t>Décrire les types de règles nécessaires pour communiquer efficacement.</a:t>
                      </a:r>
                    </a:p>
                  </a:txBody>
                  <a:tcPr marL="68580" marR="68580" marT="0" marB="0"/>
                </a:tc>
                <a:extLst>
                  <a:ext uri="{0D108BD9-81ED-4DB2-BD59-A6C34878D82A}">
                    <a16:rowId xmlns:a16="http://schemas.microsoft.com/office/drawing/2014/main" val="10001"/>
                  </a:ext>
                </a:extLst>
              </a:tr>
              <a:tr h="372332">
                <a:tc>
                  <a:txBody>
                    <a:bodyPr/>
                    <a:lstStyle/>
                    <a:p>
                      <a:pPr marL="0" marR="0" rtl="0">
                        <a:lnSpc>
                          <a:spcPct val="107000"/>
                        </a:lnSpc>
                        <a:spcBef>
                          <a:spcPts val="0"/>
                        </a:spcBef>
                        <a:spcAft>
                          <a:spcPts val="0"/>
                        </a:spcAft>
                      </a:pPr>
                      <a:r>
                        <a:rPr lang="fr-FR" sz="1200">
                          <a:effectLst/>
                        </a:rPr>
                        <a:t>Protocoles</a:t>
                      </a:r>
                    </a:p>
                  </a:txBody>
                  <a:tcPr marL="68580" marR="68580" marT="0" marB="0"/>
                </a:tc>
                <a:tc>
                  <a:txBody>
                    <a:bodyPr/>
                    <a:lstStyle/>
                    <a:p>
                      <a:pPr marL="0" marR="0" rtl="0">
                        <a:lnSpc>
                          <a:spcPct val="107000"/>
                        </a:lnSpc>
                        <a:spcBef>
                          <a:spcPts val="0"/>
                        </a:spcBef>
                        <a:spcAft>
                          <a:spcPts val="0"/>
                        </a:spcAft>
                      </a:pPr>
                      <a:r>
                        <a:rPr lang="fr-FR" sz="1200">
                          <a:effectLst/>
                        </a:rPr>
                        <a:t>Expliquer pourquoi les protocoles sont indispensables à la communication réseau.</a:t>
                      </a:r>
                    </a:p>
                  </a:txBody>
                  <a:tcPr marL="68580" marR="68580" marT="0" marB="0"/>
                </a:tc>
                <a:extLst>
                  <a:ext uri="{0D108BD9-81ED-4DB2-BD59-A6C34878D82A}">
                    <a16:rowId xmlns:a16="http://schemas.microsoft.com/office/drawing/2014/main" val="10002"/>
                  </a:ext>
                </a:extLst>
              </a:tr>
              <a:tr h="372332">
                <a:tc>
                  <a:txBody>
                    <a:bodyPr/>
                    <a:lstStyle/>
                    <a:p>
                      <a:pPr marL="0" marR="0" rtl="0">
                        <a:lnSpc>
                          <a:spcPct val="107000"/>
                        </a:lnSpc>
                        <a:spcBef>
                          <a:spcPts val="0"/>
                        </a:spcBef>
                        <a:spcAft>
                          <a:spcPts val="0"/>
                        </a:spcAft>
                      </a:pPr>
                      <a:r>
                        <a:rPr lang="fr-FR" sz="1200">
                          <a:effectLst/>
                        </a:rPr>
                        <a:t>Suites de protocoles</a:t>
                      </a:r>
                    </a:p>
                  </a:txBody>
                  <a:tcPr marL="68580" marR="68580" marT="0" marB="0"/>
                </a:tc>
                <a:tc>
                  <a:txBody>
                    <a:bodyPr/>
                    <a:lstStyle/>
                    <a:p>
                      <a:pPr marL="0" marR="0" rtl="0">
                        <a:lnSpc>
                          <a:spcPct val="107000"/>
                        </a:lnSpc>
                        <a:spcBef>
                          <a:spcPts val="0"/>
                        </a:spcBef>
                        <a:spcAft>
                          <a:spcPts val="0"/>
                        </a:spcAft>
                      </a:pPr>
                      <a:r>
                        <a:rPr lang="fr-FR" sz="1200">
                          <a:effectLst/>
                        </a:rPr>
                        <a:t>Expliquer l'utilité d'adhérer à une suite de protocoles.</a:t>
                      </a:r>
                    </a:p>
                  </a:txBody>
                  <a:tcPr marL="68580" marR="68580" marT="0" marB="0"/>
                </a:tc>
                <a:extLst>
                  <a:ext uri="{0D108BD9-81ED-4DB2-BD59-A6C34878D82A}">
                    <a16:rowId xmlns:a16="http://schemas.microsoft.com/office/drawing/2014/main" val="10003"/>
                  </a:ext>
                </a:extLst>
              </a:tr>
              <a:tr h="558498">
                <a:tc>
                  <a:txBody>
                    <a:bodyPr/>
                    <a:lstStyle/>
                    <a:p>
                      <a:pPr marL="0" marR="0" rtl="0">
                        <a:lnSpc>
                          <a:spcPct val="107000"/>
                        </a:lnSpc>
                        <a:spcBef>
                          <a:spcPts val="0"/>
                        </a:spcBef>
                        <a:spcAft>
                          <a:spcPts val="0"/>
                        </a:spcAft>
                      </a:pPr>
                      <a:r>
                        <a:rPr lang="fr-FR" sz="1200">
                          <a:effectLst/>
                        </a:rPr>
                        <a:t>Organismes de normalisation</a:t>
                      </a:r>
                    </a:p>
                  </a:txBody>
                  <a:tcPr marL="68580" marR="68580" marT="0" marB="0"/>
                </a:tc>
                <a:tc>
                  <a:txBody>
                    <a:bodyPr/>
                    <a:lstStyle/>
                    <a:p>
                      <a:pPr marL="0" marR="0" rtl="0">
                        <a:lnSpc>
                          <a:spcPct val="107000"/>
                        </a:lnSpc>
                        <a:spcBef>
                          <a:spcPts val="0"/>
                        </a:spcBef>
                        <a:spcAft>
                          <a:spcPts val="0"/>
                        </a:spcAft>
                      </a:pPr>
                      <a:r>
                        <a:rPr lang="fr-FR" sz="1200">
                          <a:effectLst/>
                        </a:rPr>
                        <a:t>Expliquer le rôle des organismes de normalisation dans la définition des protocoles pour l'interopérabilité réseau.</a:t>
                      </a:r>
                    </a:p>
                  </a:txBody>
                  <a:tcPr marL="68580" marR="68580" marT="0" marB="0"/>
                </a:tc>
                <a:extLst>
                  <a:ext uri="{0D108BD9-81ED-4DB2-BD59-A6C34878D82A}">
                    <a16:rowId xmlns:a16="http://schemas.microsoft.com/office/drawing/2014/main" val="10004"/>
                  </a:ext>
                </a:extLst>
              </a:tr>
              <a:tr h="558498">
                <a:tc>
                  <a:txBody>
                    <a:bodyPr/>
                    <a:lstStyle/>
                    <a:p>
                      <a:pPr marL="0" marR="0" rtl="0">
                        <a:lnSpc>
                          <a:spcPct val="107000"/>
                        </a:lnSpc>
                        <a:spcBef>
                          <a:spcPts val="0"/>
                        </a:spcBef>
                        <a:spcAft>
                          <a:spcPts val="0"/>
                        </a:spcAft>
                      </a:pPr>
                      <a:r>
                        <a:rPr lang="fr-FR" sz="1200">
                          <a:effectLst/>
                        </a:rPr>
                        <a:t>Modèles de référence</a:t>
                      </a:r>
                    </a:p>
                  </a:txBody>
                  <a:tcPr marL="68580" marR="68580" marT="0" marB="0"/>
                </a:tc>
                <a:tc>
                  <a:txBody>
                    <a:bodyPr/>
                    <a:lstStyle/>
                    <a:p>
                      <a:pPr marL="0" marR="0" rtl="0">
                        <a:lnSpc>
                          <a:spcPct val="107000"/>
                        </a:lnSpc>
                        <a:spcBef>
                          <a:spcPts val="0"/>
                        </a:spcBef>
                        <a:spcAft>
                          <a:spcPts val="0"/>
                        </a:spcAft>
                      </a:pPr>
                      <a:r>
                        <a:rPr lang="fr-FR" sz="1200">
                          <a:effectLst/>
                        </a:rPr>
                        <a:t>Expliquer comment le modèle TCP/IP et le modèle OSI sont utilisés pour faciliter la normalisation dans le processus de communication.</a:t>
                      </a:r>
                    </a:p>
                  </a:txBody>
                  <a:tcPr marL="68580" marR="68580" marT="0" marB="0"/>
                </a:tc>
                <a:extLst>
                  <a:ext uri="{0D108BD9-81ED-4DB2-BD59-A6C34878D82A}">
                    <a16:rowId xmlns:a16="http://schemas.microsoft.com/office/drawing/2014/main" val="10005"/>
                  </a:ext>
                </a:extLst>
              </a:tr>
              <a:tr h="372332">
                <a:tc>
                  <a:txBody>
                    <a:bodyPr/>
                    <a:lstStyle/>
                    <a:p>
                      <a:pPr marL="0" marR="0" rtl="0">
                        <a:lnSpc>
                          <a:spcPct val="107000"/>
                        </a:lnSpc>
                        <a:spcBef>
                          <a:spcPts val="0"/>
                        </a:spcBef>
                        <a:spcAft>
                          <a:spcPts val="0"/>
                        </a:spcAft>
                      </a:pPr>
                      <a:r>
                        <a:rPr lang="fr-FR" sz="1200">
                          <a:effectLst/>
                        </a:rPr>
                        <a:t>Encapsulation de données</a:t>
                      </a:r>
                    </a:p>
                  </a:txBody>
                  <a:tcPr marL="68580" marR="68580" marT="0" marB="0"/>
                </a:tc>
                <a:tc>
                  <a:txBody>
                    <a:bodyPr/>
                    <a:lstStyle/>
                    <a:p>
                      <a:pPr marL="0" marR="0" rtl="0">
                        <a:lnSpc>
                          <a:spcPct val="107000"/>
                        </a:lnSpc>
                        <a:spcBef>
                          <a:spcPts val="0"/>
                        </a:spcBef>
                        <a:spcAft>
                          <a:spcPts val="0"/>
                        </a:spcAft>
                      </a:pPr>
                      <a:r>
                        <a:rPr lang="fr-FR" sz="1200">
                          <a:effectLst/>
                        </a:rPr>
                        <a:t>Expliquer comment l'encapsulation de données permet la transmission des données sur le réseau.</a:t>
                      </a:r>
                    </a:p>
                  </a:txBody>
                  <a:tcPr marL="68580" marR="68580" marT="0" marB="0"/>
                </a:tc>
                <a:extLst>
                  <a:ext uri="{0D108BD9-81ED-4DB2-BD59-A6C34878D82A}">
                    <a16:rowId xmlns:a16="http://schemas.microsoft.com/office/drawing/2014/main" val="10006"/>
                  </a:ext>
                </a:extLst>
              </a:tr>
              <a:tr h="372332">
                <a:tc>
                  <a:txBody>
                    <a:bodyPr/>
                    <a:lstStyle/>
                    <a:p>
                      <a:pPr marL="0" marR="0" rtl="0">
                        <a:lnSpc>
                          <a:spcPct val="107000"/>
                        </a:lnSpc>
                        <a:spcBef>
                          <a:spcPts val="0"/>
                        </a:spcBef>
                        <a:spcAft>
                          <a:spcPts val="0"/>
                        </a:spcAft>
                      </a:pPr>
                      <a:r>
                        <a:rPr lang="fr-FR" sz="1200">
                          <a:effectLst/>
                        </a:rPr>
                        <a:t>Accès aux données</a:t>
                      </a:r>
                    </a:p>
                  </a:txBody>
                  <a:tcPr marL="68580" marR="68580" marT="0" marB="0"/>
                </a:tc>
                <a:tc>
                  <a:txBody>
                    <a:bodyPr/>
                    <a:lstStyle/>
                    <a:p>
                      <a:pPr marL="0" marR="0" rtl="0">
                        <a:lnSpc>
                          <a:spcPct val="107000"/>
                        </a:lnSpc>
                        <a:spcBef>
                          <a:spcPts val="0"/>
                        </a:spcBef>
                        <a:spcAft>
                          <a:spcPts val="0"/>
                        </a:spcAft>
                      </a:pPr>
                      <a:r>
                        <a:rPr lang="fr-FR" sz="1200">
                          <a:effectLst/>
                        </a:rPr>
                        <a:t>Expliquer comment les hôtes locaux accèdent aux ressources locales sur un réseau.</a:t>
                      </a:r>
                    </a:p>
                  </a:txBody>
                  <a:tcPr marL="68580" marR="68580" marT="0" marB="0"/>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382013106"/>
      </p:ext>
    </p:extLst>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sz="2000" dirty="0"/>
              <a:t>Exercice en Classe - Conception d'Un Système de Communication</a:t>
            </a:r>
          </a:p>
        </p:txBody>
      </p:sp>
      <p:sp>
        <p:nvSpPr>
          <p:cNvPr id="6147" name="Rectangle 34"/>
          <p:cNvSpPr>
            <a:spLocks noGrp="1" noChangeArrowheads="1"/>
          </p:cNvSpPr>
          <p:nvPr>
            <p:ph idx="1"/>
          </p:nvPr>
        </p:nvSpPr>
        <p:spPr>
          <a:xfrm>
            <a:off x="1" y="508702"/>
            <a:ext cx="8769026" cy="2088994"/>
          </a:xfrm>
        </p:spPr>
        <p:txBody>
          <a:bodyPr/>
          <a:lstStyle/>
          <a:p>
            <a:pPr marL="0" indent="0" rtl="0">
              <a:buNone/>
            </a:pPr>
            <a:r>
              <a:rPr lang="fr-FR" sz="1600" dirty="0"/>
              <a:t>Conception d'Un Système de Communication </a:t>
            </a:r>
          </a:p>
          <a:p>
            <a:pPr marL="0" indent="0" rtl="0">
              <a:buNone/>
            </a:pPr>
            <a:r>
              <a:rPr lang="fr-FR" sz="1600" b="1" dirty="0"/>
              <a:t>Objectifs : </a:t>
            </a:r>
          </a:p>
          <a:p>
            <a:pPr lvl="1" rtl="0"/>
            <a:r>
              <a:rPr lang="fr-FR" sz="1600" dirty="0"/>
              <a:t>Expliquer le rôle des protocoles et des organismes de normalisation en tant que facilitateurs de l'interopérabilité des communications réseau </a:t>
            </a:r>
            <a:endParaRPr lang="fr-FR" sz="1600" dirty="0" smtClean="0"/>
          </a:p>
          <a:p>
            <a:pPr lvl="1"/>
            <a:r>
              <a:rPr lang="fr-FR" sz="1600" dirty="0" smtClean="0">
                <a:hlinkClick r:id="rId4"/>
              </a:rPr>
              <a:t>https</a:t>
            </a:r>
            <a:r>
              <a:rPr lang="fr-FR" sz="1600" dirty="0">
                <a:hlinkClick r:id="rId4"/>
              </a:rPr>
              <a:t>://</a:t>
            </a:r>
            <a:r>
              <a:rPr lang="fr-FR" sz="1600" dirty="0" smtClean="0">
                <a:hlinkClick r:id="rId4"/>
              </a:rPr>
              <a:t>contenthub.netacad.com/itn/3.0.3</a:t>
            </a:r>
            <a:endParaRPr lang="fr-FR" sz="1600" dirty="0" smtClean="0"/>
          </a:p>
          <a:p>
            <a:pPr lvl="0"/>
            <a:r>
              <a:rPr lang="fr-FR" sz="1200" b="1" dirty="0"/>
              <a:t>Contexte/Scénario</a:t>
            </a:r>
          </a:p>
          <a:p>
            <a:r>
              <a:rPr lang="fr-FR" sz="1200" dirty="0"/>
              <a:t>Vous venez d'acheter une nouvelle voiture pour votre usage personnel. Après l'avoir utilisée pendant une semaine, vous découvrez qu'elle ne fonctionne pas correctement. Après avoir discuté du problème avec plusieurs amis, vous décidez d'amener la voiture à un centre de réparation qui vous a été vivement recommandé. C'est le seul garage proche de chez vous.</a:t>
            </a:r>
          </a:p>
          <a:p>
            <a:r>
              <a:rPr lang="fr-FR" sz="1200" dirty="0"/>
              <a:t>Lorsque vous arrivez au garage, vous constatez que les mécaniciens parlent tous une autre langue. Vous avez des difficultés à expliquer les problèmes de performances de l'automobile, mais les réparations doivent absolument être effectuées. Vous n'êtes pas sûr de pouvoir rentrer chez vous pour trouver une autre solution.</a:t>
            </a:r>
          </a:p>
          <a:p>
            <a:r>
              <a:rPr lang="fr-FR" sz="1200" dirty="0"/>
              <a:t>Vous devez trouver un moyen de vous faire comprendre pour vous assurer que votre automobile sera correctement réparée.</a:t>
            </a:r>
          </a:p>
          <a:p>
            <a:r>
              <a:rPr lang="fr-FR" sz="1200" dirty="0"/>
              <a:t>Comment allez-vous communiquer avec les mécaniciens ?  Créez un modèle de communication permettant de vous assurer que la voiture sera bien réparée.</a:t>
            </a:r>
          </a:p>
          <a:p>
            <a:pPr lvl="1"/>
            <a:endParaRPr lang="fr-FR" sz="2000" dirty="0" smtClean="0"/>
          </a:p>
          <a:p>
            <a:pPr lvl="1"/>
            <a:endParaRPr lang="fr-FR" sz="2000" dirty="0"/>
          </a:p>
        </p:txBody>
      </p:sp>
    </p:spTree>
    <p:custDataLst>
      <p:tags r:id="rId1"/>
    </p:custDataLst>
    <p:extLst>
      <p:ext uri="{BB962C8B-B14F-4D97-AF65-F5344CB8AC3E}">
        <p14:creationId xmlns:p14="http://schemas.microsoft.com/office/powerpoint/2010/main" val="3290049688"/>
      </p:ext>
    </p:extLst>
  </p:cSld>
  <p:clrMapOvr>
    <a:masterClrMapping/>
  </p:clrMapOvr>
  <p:transition spd="slow">
    <p:wip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3.1 Les Règles</a:t>
            </a:r>
          </a:p>
        </p:txBody>
      </p:sp>
    </p:spTree>
    <p:custDataLst>
      <p:tags r:id="rId1"/>
    </p:custDataLst>
    <p:extLst>
      <p:ext uri="{BB962C8B-B14F-4D97-AF65-F5344CB8AC3E}">
        <p14:creationId xmlns:p14="http://schemas.microsoft.com/office/powerpoint/2010/main" val="11588667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1.2 Composants réseau</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789880"/>
          </a:xfrm>
        </p:spPr>
        <p:txBody>
          <a:bodyPr/>
          <a:lstStyle/>
          <a:p>
            <a:pPr rtl="0"/>
            <a:r>
              <a:rPr lang="fr-FR"/>
              <a:t>Les Règles</a:t>
            </a:r>
            <a:r>
              <a:rPr lang="en-US" altLang="en-US" dirty="0"/>
              <a:t/>
            </a:r>
            <a:br>
              <a:rPr lang="en-US" altLang="en-US" dirty="0"/>
            </a:br>
            <a:r>
              <a:rPr lang="fr-FR"/>
              <a:t>Vidéo  — Périphériques dans Une Bulle</a:t>
            </a:r>
          </a:p>
        </p:txBody>
      </p:sp>
      <p:sp>
        <p:nvSpPr>
          <p:cNvPr id="2" name="Content Placeholder 1"/>
          <p:cNvSpPr>
            <a:spLocks noGrp="1"/>
          </p:cNvSpPr>
          <p:nvPr>
            <p:ph idx="1"/>
          </p:nvPr>
        </p:nvSpPr>
        <p:spPr>
          <a:xfrm>
            <a:off x="118753" y="834569"/>
            <a:ext cx="8853286" cy="1251405"/>
          </a:xfrm>
        </p:spPr>
        <p:txBody>
          <a:bodyPr/>
          <a:lstStyle/>
          <a:p>
            <a:endParaRPr lang="en-US" dirty="0"/>
          </a:p>
          <a:p>
            <a:pPr marL="0" indent="0" rtl="0">
              <a:buNone/>
            </a:pPr>
            <a:r>
              <a:rPr lang="fr-FR" sz="1800" dirty="0"/>
              <a:t>Cette vidéo explique les protocoles que les périphériques utilisent pour voir leur place dans le réseau et communiquer avec d'autres périphériques</a:t>
            </a:r>
            <a:r>
              <a:rPr lang="fr-FR" sz="1800" dirty="0" smtClean="0"/>
              <a:t>.</a:t>
            </a:r>
          </a:p>
          <a:p>
            <a:pPr marL="0" indent="0" rtl="0">
              <a:buNone/>
            </a:pPr>
            <a:endParaRPr lang="fr-FR" sz="1800" dirty="0"/>
          </a:p>
          <a:p>
            <a:pPr marL="0" indent="0">
              <a:buNone/>
            </a:pPr>
            <a:r>
              <a:rPr lang="fr-FR" sz="1800" dirty="0">
                <a:hlinkClick r:id="rId4"/>
              </a:rPr>
              <a:t>https://</a:t>
            </a:r>
            <a:r>
              <a:rPr lang="fr-FR" sz="1800" dirty="0" smtClean="0">
                <a:hlinkClick r:id="rId4"/>
              </a:rPr>
              <a:t>contenthub.netacad.com/itn/3.1.1</a:t>
            </a:r>
            <a:endParaRPr lang="fr-FR" sz="1800" dirty="0" smtClean="0"/>
          </a:p>
          <a:p>
            <a:pPr marL="0" indent="0">
              <a:buNone/>
            </a:pPr>
            <a:endParaRPr lang="fr-FR" sz="1800" dirty="0"/>
          </a:p>
        </p:txBody>
      </p:sp>
    </p:spTree>
    <p:custDataLst>
      <p:tags r:id="rId1"/>
    </p:custDataLst>
    <p:extLst>
      <p:ext uri="{BB962C8B-B14F-4D97-AF65-F5344CB8AC3E}">
        <p14:creationId xmlns:p14="http://schemas.microsoft.com/office/powerpoint/2010/main" val="999161826"/>
      </p:ext>
    </p:extLst>
  </p:cSld>
  <p:clrMapOvr>
    <a:masterClrMapping/>
  </p:clrMapOvr>
  <p:transition spd="slow">
    <p:wip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Fondamentaux de La Communication</a:t>
            </a:r>
          </a:p>
        </p:txBody>
      </p:sp>
      <p:sp>
        <p:nvSpPr>
          <p:cNvPr id="8195" name="Rectangle 6"/>
          <p:cNvSpPr>
            <a:spLocks noGrp="1" noChangeArrowheads="1"/>
          </p:cNvSpPr>
          <p:nvPr>
            <p:ph idx="1"/>
          </p:nvPr>
        </p:nvSpPr>
        <p:spPr>
          <a:xfrm>
            <a:off x="124609" y="905949"/>
            <a:ext cx="8853286" cy="2475426"/>
          </a:xfrm>
        </p:spPr>
        <p:txBody>
          <a:bodyPr/>
          <a:lstStyle/>
          <a:p>
            <a:pPr marL="0" indent="0" rtl="0">
              <a:buNone/>
            </a:pPr>
            <a:r>
              <a:rPr lang="fr-FR" sz="1800"/>
              <a:t>La taille et la complexité des réseaux peuvent varier. Il ne suffit pas d'avoir une connexion, les appareils doivent convenir sur « comment » communiquer.</a:t>
            </a:r>
          </a:p>
          <a:p>
            <a:pPr marL="0" indent="0" rtl="0">
              <a:buNone/>
            </a:pPr>
            <a:r>
              <a:rPr lang="fr-FR" sz="1800"/>
              <a:t>Toute communication comporte trois éléments :</a:t>
            </a:r>
          </a:p>
          <a:p>
            <a:pPr lvl="1" rtl="0"/>
            <a:r>
              <a:rPr lang="fr-FR" sz="1800">
                <a:effectLst/>
              </a:rPr>
              <a:t>Il y aura une source (expéditeur).</a:t>
            </a:r>
          </a:p>
          <a:p>
            <a:pPr lvl="1" rtl="0"/>
            <a:r>
              <a:rPr lang="fr-FR" sz="1800"/>
              <a:t>Il y aura une destination (récepteur).</a:t>
            </a:r>
          </a:p>
          <a:p>
            <a:pPr lvl="1" rtl="0"/>
            <a:r>
              <a:rPr lang="fr-FR" sz="1800"/>
              <a:t>Il y aura un canal (support) qui prévoit le chemin des communications à se produire.</a:t>
            </a:r>
          </a:p>
          <a:p>
            <a:pPr lvl="1"/>
            <a:endParaRPr lang="en-US" dirty="0">
              <a:effectLst/>
            </a:endParaRPr>
          </a:p>
        </p:txBody>
      </p:sp>
    </p:spTree>
    <p:extLst>
      <p:ext uri="{BB962C8B-B14F-4D97-AF65-F5344CB8AC3E}">
        <p14:creationId xmlns:p14="http://schemas.microsoft.com/office/powerpoint/2010/main" val="1973603237"/>
      </p:ext>
    </p:extLst>
  </p:cSld>
  <p:clrMapOvr>
    <a:masterClrMapping/>
  </p:clrMapOvr>
  <p:transition spd="slow">
    <p:wip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Fondamentaux de La Communication</a:t>
            </a:r>
          </a:p>
        </p:txBody>
      </p:sp>
      <p:sp>
        <p:nvSpPr>
          <p:cNvPr id="8195" name="Rectangle 6"/>
          <p:cNvSpPr>
            <a:spLocks noGrp="1" noChangeArrowheads="1"/>
          </p:cNvSpPr>
          <p:nvPr>
            <p:ph idx="1"/>
          </p:nvPr>
        </p:nvSpPr>
        <p:spPr>
          <a:xfrm>
            <a:off x="124609" y="894073"/>
            <a:ext cx="8853286" cy="1267235"/>
          </a:xfrm>
        </p:spPr>
        <p:txBody>
          <a:bodyPr/>
          <a:lstStyle/>
          <a:p>
            <a:pPr rtl="0">
              <a:buFont typeface="Arial" panose="020B0604020202020204" pitchFamily="34" charset="0"/>
              <a:buChar char="•"/>
            </a:pPr>
            <a:r>
              <a:rPr lang="fr-FR" sz="1600"/>
              <a:t>Toutes les communications sont régies par des protocoles.</a:t>
            </a:r>
          </a:p>
          <a:p>
            <a:pPr rtl="0">
              <a:buFont typeface="Arial" panose="020B0604020202020204" pitchFamily="34" charset="0"/>
              <a:buChar char="•"/>
            </a:pPr>
            <a:r>
              <a:rPr lang="fr-FR" sz="1600"/>
              <a:t>Les protocoles sont les règles que les communications suivront.</a:t>
            </a:r>
          </a:p>
          <a:p>
            <a:pPr rtl="0">
              <a:buFont typeface="Arial" panose="020B0604020202020204" pitchFamily="34" charset="0"/>
              <a:buChar char="•"/>
            </a:pPr>
            <a:r>
              <a:rPr lang="fr-FR" sz="1600"/>
              <a:t>Ces règles varient en fonction du protocole.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90" y="2224873"/>
            <a:ext cx="3911188" cy="240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468" y="2224873"/>
            <a:ext cx="4128904" cy="2320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3610628"/>
      </p:ext>
    </p:extLst>
  </p:cSld>
  <p:clrMapOvr>
    <a:masterClrMapping/>
  </p:clrMapOvr>
  <p:transition spd="slow">
    <p:wip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Établissement de la règle</a:t>
            </a:r>
          </a:p>
        </p:txBody>
      </p:sp>
      <p:sp>
        <p:nvSpPr>
          <p:cNvPr id="8195" name="Rectangle 6"/>
          <p:cNvSpPr>
            <a:spLocks noGrp="1" noChangeArrowheads="1"/>
          </p:cNvSpPr>
          <p:nvPr>
            <p:ph idx="1"/>
          </p:nvPr>
        </p:nvSpPr>
        <p:spPr>
          <a:xfrm>
            <a:off x="100858" y="858446"/>
            <a:ext cx="8853286" cy="1339934"/>
          </a:xfrm>
        </p:spPr>
        <p:txBody>
          <a:bodyPr/>
          <a:lstStyle/>
          <a:p>
            <a:pPr rtl="0">
              <a:buFont typeface="Arial" panose="020B0604020202020204" pitchFamily="34" charset="0"/>
              <a:buChar char="•"/>
            </a:pPr>
            <a:r>
              <a:rPr lang="fr-FR" sz="1600"/>
              <a:t>Les personnes doivent utiliser des règles ou des accords établis pour régir la conversation.</a:t>
            </a:r>
          </a:p>
          <a:p>
            <a:pPr rtl="0">
              <a:buFont typeface="Arial" panose="020B0604020202020204" pitchFamily="34" charset="0"/>
              <a:buChar char="•"/>
            </a:pPr>
            <a:r>
              <a:rPr lang="fr-FR" sz="1600"/>
              <a:t>Le premier message est difficile à lire car il n'est pas formaté correctement. La seconde montre le message correctement formaté</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28" y="2024578"/>
            <a:ext cx="6282050" cy="116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053" y="3424014"/>
            <a:ext cx="6373400" cy="120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047448"/>
      </p:ext>
    </p:extLst>
  </p:cSld>
  <p:clrMapOvr>
    <a:masterClrMapping/>
  </p:clrMapOvr>
  <p:transition spd="slow">
    <p:wip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Établissement de la règle (Suite)</a:t>
            </a:r>
          </a:p>
        </p:txBody>
      </p:sp>
      <p:sp>
        <p:nvSpPr>
          <p:cNvPr id="8195" name="Rectangle 6"/>
          <p:cNvSpPr>
            <a:spLocks noGrp="1" noChangeArrowheads="1"/>
          </p:cNvSpPr>
          <p:nvPr>
            <p:ph idx="1"/>
          </p:nvPr>
        </p:nvSpPr>
        <p:spPr>
          <a:xfrm>
            <a:off x="100858" y="858446"/>
            <a:ext cx="8853286" cy="1827604"/>
          </a:xfrm>
        </p:spPr>
        <p:txBody>
          <a:bodyPr/>
          <a:lstStyle/>
          <a:p>
            <a:pPr marL="0" indent="0" rtl="0">
              <a:buNone/>
            </a:pPr>
            <a:r>
              <a:rPr lang="fr-FR" sz="1800"/>
              <a:t>Les protocoles doivent prendre en compte les éléments suivants :</a:t>
            </a:r>
          </a:p>
          <a:p>
            <a:pPr lvl="1" rtl="0"/>
            <a:r>
              <a:rPr lang="fr-FR" sz="1800"/>
              <a:t>l'identification de l'expéditeur et du destinataire ;</a:t>
            </a:r>
          </a:p>
          <a:p>
            <a:pPr lvl="1" rtl="0"/>
            <a:r>
              <a:rPr lang="fr-FR" sz="1800"/>
              <a:t>l'utilisation d'une langue et d'une syntaxe communes ;</a:t>
            </a:r>
          </a:p>
          <a:p>
            <a:pPr lvl="1" rtl="0"/>
            <a:r>
              <a:rPr lang="fr-FR" sz="1800"/>
              <a:t>Vitesse et délais de livraison ;</a:t>
            </a:r>
          </a:p>
          <a:p>
            <a:pPr lvl="1" rtl="0"/>
            <a:r>
              <a:rPr lang="fr-FR" sz="1800"/>
              <a:t>la demande de confirmation ou d'accusé de réception.</a:t>
            </a:r>
          </a:p>
          <a:p>
            <a:pPr lvl="1"/>
            <a:endParaRPr lang="en-US" dirty="0"/>
          </a:p>
        </p:txBody>
      </p:sp>
    </p:spTree>
    <p:extLst>
      <p:ext uri="{BB962C8B-B14F-4D97-AF65-F5344CB8AC3E}">
        <p14:creationId xmlns:p14="http://schemas.microsoft.com/office/powerpoint/2010/main" val="1271901027"/>
      </p:ext>
    </p:extLst>
  </p:cSld>
  <p:clrMapOvr>
    <a:masterClrMapping/>
  </p:clrMapOvr>
  <p:transition spd="slow">
    <p:wip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Exigences Relatives au Protocole Réseau</a:t>
            </a:r>
          </a:p>
        </p:txBody>
      </p:sp>
      <p:sp>
        <p:nvSpPr>
          <p:cNvPr id="8195" name="Rectangle 6"/>
          <p:cNvSpPr>
            <a:spLocks noGrp="1" noChangeArrowheads="1"/>
          </p:cNvSpPr>
          <p:nvPr>
            <p:ph idx="1"/>
          </p:nvPr>
        </p:nvSpPr>
        <p:spPr>
          <a:xfrm>
            <a:off x="100858" y="858445"/>
            <a:ext cx="8853286" cy="3060411"/>
          </a:xfrm>
        </p:spPr>
        <p:txBody>
          <a:bodyPr/>
          <a:lstStyle/>
          <a:p>
            <a:pPr marL="0" indent="0" rtl="0">
              <a:buNone/>
            </a:pPr>
            <a:r>
              <a:rPr lang="fr-FR" sz="1800"/>
              <a:t>Les protocoles informatiques communs doivent être en accord et comprendre les exigences suivantes: </a:t>
            </a:r>
          </a:p>
          <a:p>
            <a:pPr lvl="1" rtl="0"/>
            <a:r>
              <a:rPr lang="fr-FR" sz="1800"/>
              <a:t>Codage des messages</a:t>
            </a:r>
          </a:p>
          <a:p>
            <a:pPr lvl="1" rtl="0"/>
            <a:r>
              <a:rPr lang="fr-FR" sz="1800"/>
              <a:t>Format et encapsulation des messages</a:t>
            </a:r>
          </a:p>
          <a:p>
            <a:pPr lvl="1" rtl="0"/>
            <a:r>
              <a:rPr lang="fr-FR" sz="1800"/>
              <a:t>La taille du message</a:t>
            </a:r>
          </a:p>
          <a:p>
            <a:pPr lvl="1" rtl="0"/>
            <a:r>
              <a:rPr lang="fr-FR" sz="1800"/>
              <a:t>Synchronisation des messages</a:t>
            </a:r>
          </a:p>
          <a:p>
            <a:pPr lvl="1" rtl="0"/>
            <a:r>
              <a:rPr lang="fr-FR" sz="1800"/>
              <a:t>Options de remise des messages</a:t>
            </a:r>
          </a:p>
          <a:p>
            <a:pPr lvl="1"/>
            <a:endParaRPr lang="en-US" dirty="0"/>
          </a:p>
        </p:txBody>
      </p:sp>
    </p:spTree>
    <p:extLst>
      <p:ext uri="{BB962C8B-B14F-4D97-AF65-F5344CB8AC3E}">
        <p14:creationId xmlns:p14="http://schemas.microsoft.com/office/powerpoint/2010/main" val="3219354269"/>
      </p:ext>
    </p:extLst>
  </p:cSld>
  <p:clrMapOvr>
    <a:masterClrMapping/>
  </p:clrMapOvr>
  <p:transition spd="slow">
    <p:wip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Codage des Messages</a:t>
            </a:r>
          </a:p>
        </p:txBody>
      </p:sp>
      <p:sp>
        <p:nvSpPr>
          <p:cNvPr id="8195" name="Rectangle 6"/>
          <p:cNvSpPr>
            <a:spLocks noGrp="1" noChangeArrowheads="1"/>
          </p:cNvSpPr>
          <p:nvPr>
            <p:ph idx="1"/>
          </p:nvPr>
        </p:nvSpPr>
        <p:spPr>
          <a:xfrm>
            <a:off x="124609" y="894073"/>
            <a:ext cx="8853286" cy="1068077"/>
          </a:xfrm>
        </p:spPr>
        <p:txBody>
          <a:bodyPr/>
          <a:lstStyle/>
          <a:p>
            <a:pPr rtl="0">
              <a:buFont typeface="Arial" panose="020B0604020202020204" pitchFamily="34" charset="0"/>
              <a:buChar char="•"/>
            </a:pPr>
            <a:r>
              <a:rPr lang="fr-FR" sz="1800"/>
              <a:t>Le codage est le processus de conversion des informations vers un autre format acceptable, à des fins de transmission. </a:t>
            </a:r>
          </a:p>
          <a:p>
            <a:pPr rtl="0">
              <a:buFont typeface="Arial" panose="020B0604020202020204" pitchFamily="34" charset="0"/>
              <a:buChar char="•"/>
            </a:pPr>
            <a:r>
              <a:rPr lang="fr-FR" sz="1800"/>
              <a:t>Le décodage inverse ce processus pour interpréter l'information.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91" y="2089750"/>
            <a:ext cx="4263365" cy="232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67" y="2089750"/>
            <a:ext cx="4344573" cy="246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7069991"/>
      </p:ext>
    </p:extLst>
  </p:cSld>
  <p:clrMapOvr>
    <a:masterClrMapping/>
  </p:clrMapOvr>
  <p:transition spd="slow">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Format et Encapsulation des Messages</a:t>
            </a:r>
          </a:p>
        </p:txBody>
      </p:sp>
      <p:sp>
        <p:nvSpPr>
          <p:cNvPr id="8195" name="Rectangle 6"/>
          <p:cNvSpPr>
            <a:spLocks noGrp="1" noChangeArrowheads="1"/>
          </p:cNvSpPr>
          <p:nvPr>
            <p:ph idx="1"/>
          </p:nvPr>
        </p:nvSpPr>
        <p:spPr>
          <a:xfrm>
            <a:off x="124609" y="894074"/>
            <a:ext cx="8853286" cy="1065356"/>
          </a:xfrm>
        </p:spPr>
        <p:txBody>
          <a:bodyPr/>
          <a:lstStyle/>
          <a:p>
            <a:pPr rtl="0">
              <a:buFont typeface="Arial" panose="020B0604020202020204" pitchFamily="34" charset="0"/>
              <a:buChar char="•"/>
            </a:pPr>
            <a:r>
              <a:rPr lang="fr-FR" sz="1800"/>
              <a:t>Lorsqu'un message est envoyé de la source à la destination, il doit suivre un format ou une structure spécifique. </a:t>
            </a:r>
          </a:p>
          <a:p>
            <a:pPr rtl="0">
              <a:buFont typeface="Arial" panose="020B0604020202020204" pitchFamily="34" charset="0"/>
              <a:buChar char="•"/>
            </a:pPr>
            <a:r>
              <a:rPr lang="fr-FR" sz="1800"/>
              <a:t>Les formats des messages dépendent du type de message et du type de canal utilisés pour remettre le message.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531" y="2450123"/>
            <a:ext cx="2578325" cy="2395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54559"/>
            <a:ext cx="4197785" cy="279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958773"/>
      </p:ext>
    </p:extLst>
  </p:cSld>
  <p:clrMapOvr>
    <a:masterClrMapping/>
  </p:clrMapOvr>
  <p:transition spd="slow">
    <p:wip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Taille du Message</a:t>
            </a:r>
          </a:p>
        </p:txBody>
      </p:sp>
      <p:sp>
        <p:nvSpPr>
          <p:cNvPr id="8195" name="Rectangle 6"/>
          <p:cNvSpPr>
            <a:spLocks noGrp="1" noChangeArrowheads="1"/>
          </p:cNvSpPr>
          <p:nvPr>
            <p:ph idx="1"/>
          </p:nvPr>
        </p:nvSpPr>
        <p:spPr>
          <a:xfrm>
            <a:off x="124609" y="894073"/>
            <a:ext cx="8853286" cy="1297583"/>
          </a:xfrm>
        </p:spPr>
        <p:txBody>
          <a:bodyPr/>
          <a:lstStyle/>
          <a:p>
            <a:pPr marL="0" indent="0" rtl="0">
              <a:buNone/>
            </a:pPr>
            <a:r>
              <a:rPr lang="fr-FR" sz="1600"/>
              <a:t>Le format du codage entre les hôtes doit être adapté au support.</a:t>
            </a:r>
          </a:p>
          <a:p>
            <a:pPr lvl="1" rtl="0"/>
            <a:r>
              <a:rPr lang="fr-FR" sz="1600"/>
              <a:t>Les messages envoyés sur le réseau sont convertis en bits</a:t>
            </a:r>
          </a:p>
          <a:p>
            <a:pPr lvl="1" rtl="0"/>
            <a:r>
              <a:rPr lang="fr-FR" sz="1600"/>
              <a:t>Les bits sont codés dans un motif d'impulsions lumineuses, sonores ou électriques.</a:t>
            </a:r>
          </a:p>
          <a:p>
            <a:pPr lvl="1" rtl="0"/>
            <a:r>
              <a:rPr lang="fr-FR" sz="1600"/>
              <a:t>L'hôte de destination reçoit et décode les signaux pour interpréter le message.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428" y="2424227"/>
            <a:ext cx="2867706" cy="17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361" y="2424227"/>
            <a:ext cx="2719055" cy="175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7578387"/>
      </p:ext>
    </p:extLst>
  </p:cSld>
  <p:clrMapOvr>
    <a:masterClrMapping/>
  </p:clrMapOvr>
  <p:transition spd="slow">
    <p:wip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Synchronisation du Message</a:t>
            </a:r>
          </a:p>
        </p:txBody>
      </p:sp>
      <p:sp>
        <p:nvSpPr>
          <p:cNvPr id="8195" name="Rectangle 6"/>
          <p:cNvSpPr>
            <a:spLocks noGrp="1" noChangeArrowheads="1"/>
          </p:cNvSpPr>
          <p:nvPr>
            <p:ph idx="1"/>
          </p:nvPr>
        </p:nvSpPr>
        <p:spPr>
          <a:xfrm>
            <a:off x="124609" y="894073"/>
            <a:ext cx="8853286" cy="3953697"/>
          </a:xfrm>
        </p:spPr>
        <p:txBody>
          <a:bodyPr/>
          <a:lstStyle/>
          <a:p>
            <a:pPr marL="0" indent="0" rtl="0">
              <a:buNone/>
            </a:pPr>
            <a:r>
              <a:rPr lang="fr-FR" sz="1600"/>
              <a:t>La synchronisation des messages comprend les éléments suivants: </a:t>
            </a:r>
          </a:p>
          <a:p>
            <a:pPr marL="142875" lvl="1" indent="0" rtl="0">
              <a:buNone/>
            </a:pPr>
            <a:r>
              <a:rPr lang="fr-FR" sz="1600" b="1"/>
              <a:t>Contrôle du Flux —</a:t>
            </a:r>
            <a:r>
              <a:rPr lang="fr-FR" sz="1600"/>
              <a:t> Gère le taux de transmission des données et définit la quantité d'informations pouvant être envoyées et la vitesse à laquelle elles peuvent être livrées.</a:t>
            </a:r>
          </a:p>
          <a:p>
            <a:pPr marL="142875" lvl="1" indent="0" rtl="0">
              <a:buNone/>
            </a:pPr>
            <a:r>
              <a:rPr lang="fr-FR" sz="1600" b="1"/>
              <a:t>Délai de Réponse :</a:t>
            </a:r>
            <a:r>
              <a:rPr lang="fr-FR" sz="1600"/>
              <a:t> Gère la durée d'attente d'un périphérique lorsqu'il n'entend pas de réponse de la destination.</a:t>
            </a:r>
          </a:p>
          <a:p>
            <a:pPr marL="142875" lvl="1" indent="0" rtl="0">
              <a:buNone/>
            </a:pPr>
            <a:r>
              <a:rPr lang="fr-FR" sz="1600" b="1"/>
              <a:t>La Méthode d'Accès -</a:t>
            </a:r>
            <a:r>
              <a:rPr lang="fr-FR" sz="1600"/>
              <a:t> Détermine le moment où un individu peut envoyer un message.</a:t>
            </a:r>
            <a:r>
              <a:rPr lang="fr-FR" sz="1600" b="1"/>
              <a:t> </a:t>
            </a:r>
          </a:p>
          <a:p>
            <a:pPr lvl="2" rtl="0"/>
            <a:r>
              <a:rPr lang="fr-FR" sz="1600"/>
              <a:t>Il peut y avoir diverses règles régissant des questions comme les « collisions ». C'est lorsque plusieurs appareils envoient du trafic en même temps et que les messages deviennent corrompus. </a:t>
            </a:r>
          </a:p>
          <a:p>
            <a:pPr lvl="2" rtl="0"/>
            <a:r>
              <a:rPr lang="fr-FR" sz="1600"/>
              <a:t>Certains protocoles sont proactifs et tentent de prévenir les collisions ; d'autres sont réactifs et établissent une méthode de récupération après la collision.</a:t>
            </a:r>
          </a:p>
          <a:p>
            <a:pPr marL="0" indent="0">
              <a:buNone/>
            </a:pPr>
            <a:endParaRPr lang="en-US" dirty="0"/>
          </a:p>
        </p:txBody>
      </p:sp>
    </p:spTree>
    <p:extLst>
      <p:ext uri="{BB962C8B-B14F-4D97-AF65-F5344CB8AC3E}">
        <p14:creationId xmlns:p14="http://schemas.microsoft.com/office/powerpoint/2010/main" val="46435331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de réseau</a:t>
            </a:r>
            <a:r>
              <a:rPr lang="en-US" altLang="en-US" dirty="0"/>
              <a:t/>
            </a:r>
            <a:br>
              <a:rPr lang="en-US" altLang="en-US" dirty="0"/>
            </a:br>
            <a:r>
              <a:rPr lang="fr-FR"/>
              <a:t>Appareils terminaux</a:t>
            </a:r>
          </a:p>
        </p:txBody>
      </p:sp>
      <p:sp>
        <p:nvSpPr>
          <p:cNvPr id="8195" name="Rectangle 6"/>
          <p:cNvSpPr>
            <a:spLocks noGrp="1" noChangeArrowheads="1"/>
          </p:cNvSpPr>
          <p:nvPr>
            <p:ph idx="1"/>
          </p:nvPr>
        </p:nvSpPr>
        <p:spPr>
          <a:xfrm>
            <a:off x="145358" y="705160"/>
            <a:ext cx="8853286" cy="845557"/>
          </a:xfrm>
        </p:spPr>
        <p:txBody>
          <a:bodyPr/>
          <a:lstStyle/>
          <a:p>
            <a:pPr marL="0" lvl="1" indent="0">
              <a:spcBef>
                <a:spcPts val="600"/>
              </a:spcBef>
              <a:spcAft>
                <a:spcPts val="600"/>
              </a:spcAft>
              <a:buSzPct val="90000"/>
              <a:buNone/>
            </a:pPr>
            <a:r>
              <a:rPr lang="fr-FR" sz="1500" dirty="0"/>
              <a:t>Un appareil terminal est l'endroit d'où provient un message ou celui où il est reçu. Les données proviennent d'un périphérique final, traversent le réseau et arrivent sur un périphérique final. </a:t>
            </a:r>
            <a:r>
              <a:rPr lang="fr-FR" sz="1500" dirty="0">
                <a:hlinkClick r:id="rId4"/>
              </a:rPr>
              <a:t>https://</a:t>
            </a:r>
            <a:r>
              <a:rPr lang="fr-FR" sz="1500" dirty="0" smtClean="0">
                <a:hlinkClick r:id="rId4"/>
              </a:rPr>
              <a:t>contenthub.netacad.com/itn/1.2.3</a:t>
            </a:r>
            <a:endParaRPr lang="fr-FR" sz="1500" dirty="0" smtClean="0"/>
          </a:p>
          <a:p>
            <a:pPr marL="0" lvl="1" indent="0">
              <a:spcBef>
                <a:spcPts val="600"/>
              </a:spcBef>
              <a:spcAft>
                <a:spcPts val="600"/>
              </a:spcAft>
              <a:buSzPct val="90000"/>
              <a:buNone/>
            </a:pPr>
            <a:endParaRPr lang="fr-FR"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rtl="0">
              <a:buNone/>
            </a:pPr>
            <a:r>
              <a:rPr lang="fr-FR" dirty="0"/>
              <a:t> </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Options de remise du Message</a:t>
            </a:r>
          </a:p>
        </p:txBody>
      </p:sp>
      <p:sp>
        <p:nvSpPr>
          <p:cNvPr id="8195" name="Rectangle 6"/>
          <p:cNvSpPr>
            <a:spLocks noGrp="1" noChangeArrowheads="1"/>
          </p:cNvSpPr>
          <p:nvPr>
            <p:ph idx="1"/>
          </p:nvPr>
        </p:nvSpPr>
        <p:spPr>
          <a:xfrm>
            <a:off x="145357" y="798944"/>
            <a:ext cx="8853286" cy="2252728"/>
          </a:xfrm>
        </p:spPr>
        <p:txBody>
          <a:bodyPr/>
          <a:lstStyle/>
          <a:p>
            <a:pPr marL="0" indent="0" rtl="0">
              <a:buNone/>
            </a:pPr>
            <a:r>
              <a:rPr lang="fr-FR" sz="1600"/>
              <a:t>La remise des messages peut être l'une des méthodes suivantes : </a:t>
            </a:r>
          </a:p>
          <a:p>
            <a:pPr lvl="1" rtl="0"/>
            <a:r>
              <a:rPr lang="fr-FR" sz="1600" b="1"/>
              <a:t>Monodiffusion —</a:t>
            </a:r>
            <a:r>
              <a:rPr lang="fr-FR" sz="1600"/>
              <a:t> communication un à un</a:t>
            </a:r>
          </a:p>
          <a:p>
            <a:pPr lvl="1" rtl="0"/>
            <a:r>
              <a:rPr lang="fr-FR" sz="1600" b="1"/>
              <a:t>Multidiffusion —</a:t>
            </a:r>
            <a:r>
              <a:rPr lang="fr-FR" sz="1600"/>
              <a:t> un à plusieurs, généralement pas tous</a:t>
            </a:r>
          </a:p>
          <a:p>
            <a:pPr lvl="1" rtl="0"/>
            <a:r>
              <a:rPr lang="fr-FR" sz="1600" b="1"/>
              <a:t>Diffusion </a:t>
            </a:r>
            <a:r>
              <a:rPr lang="fr-FR" sz="1600"/>
              <a:t>– un à tous</a:t>
            </a:r>
          </a:p>
          <a:p>
            <a:pPr lvl="1"/>
            <a:endParaRPr lang="en-US" sz="1600" dirty="0"/>
          </a:p>
          <a:p>
            <a:pPr marL="0" indent="0" rtl="0">
              <a:buNone/>
            </a:pPr>
            <a:r>
              <a:rPr lang="fr-FR" sz="1600" b="1"/>
              <a:t>Remarque: </a:t>
            </a:r>
            <a:r>
              <a:rPr lang="fr-FR" sz="1600"/>
              <a:t>les diffusions sont utilisées dans les réseaux IPv4, mais ne sont pas une option pour IPv6. Plus tard, nous verrons également «Anycast» comme une option de livraison supplémentaire pour IPv6. </a:t>
            </a:r>
          </a:p>
          <a:p>
            <a:pPr marL="0" indent="0">
              <a:buNone/>
            </a:pP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49" y="3170930"/>
            <a:ext cx="1802265"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117" y="3170930"/>
            <a:ext cx="1843139" cy="134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362" y="3170929"/>
            <a:ext cx="1864324" cy="134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8773642"/>
      </p:ext>
    </p:extLst>
  </p:cSld>
  <p:clrMapOvr>
    <a:masterClrMapping/>
  </p:clrMapOvr>
  <p:transition spd="slow">
    <p:wip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Règles</a:t>
            </a:r>
            <a:r>
              <a:rPr lang="en-US" altLang="en-US" dirty="0"/>
              <a:t/>
            </a:r>
            <a:br>
              <a:rPr lang="en-US" altLang="en-US" dirty="0"/>
            </a:br>
            <a:r>
              <a:rPr lang="fr-FR"/>
              <a:t>Remarque sur l'Icône du Nœud</a:t>
            </a:r>
          </a:p>
        </p:txBody>
      </p:sp>
      <p:sp>
        <p:nvSpPr>
          <p:cNvPr id="8195" name="Rectangle 6"/>
          <p:cNvSpPr>
            <a:spLocks noGrp="1" noChangeArrowheads="1"/>
          </p:cNvSpPr>
          <p:nvPr>
            <p:ph idx="1"/>
          </p:nvPr>
        </p:nvSpPr>
        <p:spPr>
          <a:xfrm>
            <a:off x="124609" y="894074"/>
            <a:ext cx="8853286" cy="760555"/>
          </a:xfrm>
        </p:spPr>
        <p:txBody>
          <a:bodyPr/>
          <a:lstStyle/>
          <a:p>
            <a:pPr rtl="0">
              <a:buFont typeface="Arial" panose="020B0604020202020204" pitchFamily="34" charset="0"/>
              <a:buChar char="•"/>
            </a:pPr>
            <a:r>
              <a:rPr lang="fr-FR" sz="1600"/>
              <a:t>Les documents peuvent utiliser l'icône de nœud, généralement un cercle, pour représenter tous les périphériques. </a:t>
            </a:r>
          </a:p>
          <a:p>
            <a:pPr rtl="0">
              <a:buFont typeface="Arial" panose="020B0604020202020204" pitchFamily="34" charset="0"/>
              <a:buChar char="•"/>
            </a:pPr>
            <a:r>
              <a:rPr lang="fr-FR" sz="1600"/>
              <a:t>La figure illustre l'utilisation de l'icône de nœud pour les options de remise.</a:t>
            </a:r>
          </a:p>
          <a:p>
            <a:pPr marL="0"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143" y="1780722"/>
            <a:ext cx="5543096" cy="277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2223160"/>
      </p:ext>
    </p:extLst>
  </p:cSld>
  <p:clrMapOvr>
    <a:masterClrMapping/>
  </p:clrMapOvr>
  <p:transition spd="slow">
    <p:wip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3.2 Protocoles</a:t>
            </a:r>
          </a:p>
        </p:txBody>
      </p:sp>
    </p:spTree>
    <p:custDataLst>
      <p:tags r:id="rId1"/>
    </p:custDataLst>
    <p:extLst>
      <p:ext uri="{BB962C8B-B14F-4D97-AF65-F5344CB8AC3E}">
        <p14:creationId xmlns:p14="http://schemas.microsoft.com/office/powerpoint/2010/main" val="991635066"/>
      </p:ext>
    </p:extLst>
  </p:cSld>
  <p:clrMapOvr>
    <a:masterClrMapping/>
  </p:clrMapOvr>
  <p:transition spd="slow">
    <p:wip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Protocoles</a:t>
            </a:r>
            <a:r>
              <a:rPr lang="en-US" altLang="en-US" dirty="0"/>
              <a:t/>
            </a:r>
            <a:br>
              <a:rPr lang="en-US" altLang="en-US" dirty="0"/>
            </a:br>
            <a:r>
              <a:rPr lang="fr-FR"/>
              <a:t>Aperçu du Protocole Réseau</a:t>
            </a:r>
          </a:p>
        </p:txBody>
      </p:sp>
      <p:sp>
        <p:nvSpPr>
          <p:cNvPr id="8195" name="Rectangle 6"/>
          <p:cNvSpPr>
            <a:spLocks noGrp="1" noChangeArrowheads="1"/>
          </p:cNvSpPr>
          <p:nvPr>
            <p:ph idx="1"/>
          </p:nvPr>
        </p:nvSpPr>
        <p:spPr>
          <a:xfrm>
            <a:off x="246743" y="798945"/>
            <a:ext cx="2757714" cy="3611129"/>
          </a:xfrm>
        </p:spPr>
        <p:txBody>
          <a:bodyPr/>
          <a:lstStyle/>
          <a:p>
            <a:pPr marL="0" indent="0" rtl="0">
              <a:buNone/>
            </a:pPr>
            <a:r>
              <a:rPr lang="fr-FR" sz="1600"/>
              <a:t>Les protocoles réseau définissent un ensemble de règles communes.</a:t>
            </a:r>
          </a:p>
          <a:p>
            <a:pPr rtl="0">
              <a:buFont typeface="Arial" panose="020B0604020202020204" pitchFamily="34" charset="0"/>
              <a:buChar char="•"/>
            </a:pPr>
            <a:r>
              <a:rPr lang="fr-FR" sz="1600"/>
              <a:t>Peut être implémenté sur les appareils dans:</a:t>
            </a:r>
          </a:p>
          <a:p>
            <a:pPr lvl="1" rtl="0"/>
            <a:r>
              <a:rPr lang="fr-FR" sz="1600"/>
              <a:t>Logiciels</a:t>
            </a:r>
          </a:p>
          <a:p>
            <a:pPr lvl="1" rtl="0"/>
            <a:r>
              <a:rPr lang="fr-FR" sz="1600"/>
              <a:t>Matériel</a:t>
            </a:r>
          </a:p>
          <a:p>
            <a:pPr lvl="1" rtl="0"/>
            <a:r>
              <a:rPr lang="fr-FR" sz="1600"/>
              <a:t>Les deux</a:t>
            </a:r>
          </a:p>
          <a:p>
            <a:pPr rtl="0">
              <a:buFont typeface="Arial" panose="020B0604020202020204" pitchFamily="34" charset="0"/>
              <a:buChar char="•"/>
            </a:pPr>
            <a:r>
              <a:rPr lang="fr-FR" sz="1600"/>
              <a:t>Les protocoles ont leur propre:</a:t>
            </a:r>
          </a:p>
          <a:p>
            <a:pPr lvl="1" rtl="0"/>
            <a:r>
              <a:rPr lang="fr-FR" sz="1600"/>
              <a:t>Fonction</a:t>
            </a:r>
          </a:p>
          <a:p>
            <a:pPr lvl="1" rtl="0"/>
            <a:r>
              <a:rPr lang="fr-FR" sz="1600"/>
              <a:t>Format</a:t>
            </a:r>
          </a:p>
          <a:p>
            <a:pPr lvl="1" rtl="0"/>
            <a:r>
              <a:rPr lang="fr-FR" sz="1600"/>
              <a:t>Règles</a:t>
            </a:r>
          </a:p>
          <a:p>
            <a:pPr marL="0" indent="0" rtl="0">
              <a:buNone/>
            </a:pPr>
            <a:r>
              <a:rPr lang="fr-FR"/>
              <a:t> </a:t>
            </a:r>
          </a:p>
        </p:txBody>
      </p:sp>
      <p:graphicFrame>
        <p:nvGraphicFramePr>
          <p:cNvPr id="2" name="Table 1"/>
          <p:cNvGraphicFramePr>
            <a:graphicFrameLocks noGrp="1"/>
          </p:cNvGraphicFramePr>
          <p:nvPr>
            <p:extLst/>
          </p:nvPr>
        </p:nvGraphicFramePr>
        <p:xfrm>
          <a:off x="3048000" y="957943"/>
          <a:ext cx="5776684" cy="3780156"/>
        </p:xfrm>
        <a:graphic>
          <a:graphicData uri="http://schemas.openxmlformats.org/drawingml/2006/table">
            <a:tbl>
              <a:tblPr firstRow="1" bandRow="1">
                <a:tableStyleId>{5C22544A-7EE6-4342-B048-85BDC9FD1C3A}</a:tableStyleId>
              </a:tblPr>
              <a:tblGrid>
                <a:gridCol w="1553028">
                  <a:extLst>
                    <a:ext uri="{9D8B030D-6E8A-4147-A177-3AD203B41FA5}">
                      <a16:colId xmlns:a16="http://schemas.microsoft.com/office/drawing/2014/main" val="20000"/>
                    </a:ext>
                  </a:extLst>
                </a:gridCol>
                <a:gridCol w="4223656">
                  <a:extLst>
                    <a:ext uri="{9D8B030D-6E8A-4147-A177-3AD203B41FA5}">
                      <a16:colId xmlns:a16="http://schemas.microsoft.com/office/drawing/2014/main" val="20001"/>
                    </a:ext>
                  </a:extLst>
                </a:gridCol>
              </a:tblGrid>
              <a:tr h="664980">
                <a:tc>
                  <a:txBody>
                    <a:bodyPr/>
                    <a:lstStyle/>
                    <a:p>
                      <a:pPr rtl="0"/>
                      <a:r>
                        <a:rPr lang="fr-FR"/>
                        <a:t>Type de protocole</a:t>
                      </a:r>
                    </a:p>
                  </a:txBody>
                  <a:tcPr/>
                </a:tc>
                <a:tc>
                  <a:txBody>
                    <a:bodyPr/>
                    <a:lstStyle/>
                    <a:p>
                      <a:pPr rtl="0"/>
                      <a:r>
                        <a:rPr lang="fr-FR"/>
                        <a:t>Description</a:t>
                      </a:r>
                    </a:p>
                  </a:txBody>
                  <a:tcPr/>
                </a:tc>
                <a:extLst>
                  <a:ext uri="{0D108BD9-81ED-4DB2-BD59-A6C34878D82A}">
                    <a16:rowId xmlns:a16="http://schemas.microsoft.com/office/drawing/2014/main" val="10000"/>
                  </a:ext>
                </a:extLst>
              </a:tr>
              <a:tr h="719388">
                <a:tc>
                  <a:txBody>
                    <a:bodyPr/>
                    <a:lstStyle/>
                    <a:p>
                      <a:pPr rtl="0"/>
                      <a:r>
                        <a:rPr lang="fr-FR"/>
                        <a:t>Communications de Réseau</a:t>
                      </a:r>
                    </a:p>
                  </a:txBody>
                  <a:tcPr/>
                </a:tc>
                <a:tc>
                  <a:txBody>
                    <a:bodyPr/>
                    <a:lstStyle/>
                    <a:p>
                      <a:pPr rtl="0"/>
                      <a:r>
                        <a:rPr lang="fr-FR"/>
                        <a:t>permettre à deux ou plusieurs périphériques de communiquer sur un ou plusieurs réseaux</a:t>
                      </a:r>
                    </a:p>
                  </a:txBody>
                  <a:tcPr/>
                </a:tc>
                <a:extLst>
                  <a:ext uri="{0D108BD9-81ED-4DB2-BD59-A6C34878D82A}">
                    <a16:rowId xmlns:a16="http://schemas.microsoft.com/office/drawing/2014/main" val="10001"/>
                  </a:ext>
                </a:extLst>
              </a:tr>
              <a:tr h="719388">
                <a:tc>
                  <a:txBody>
                    <a:bodyPr/>
                    <a:lstStyle/>
                    <a:p>
                      <a:pPr rtl="0"/>
                      <a:r>
                        <a:rPr lang="fr-FR"/>
                        <a:t>Sécurité</a:t>
                      </a:r>
                      <a:r>
                        <a:rPr lang="fr-FR" baseline="0"/>
                        <a:t> des Réseaux</a:t>
                      </a:r>
                    </a:p>
                  </a:txBody>
                  <a:tcPr/>
                </a:tc>
                <a:tc>
                  <a:txBody>
                    <a:bodyPr/>
                    <a:lstStyle/>
                    <a:p>
                      <a:pPr rtl="0"/>
                      <a:r>
                        <a:rPr lang="fr-FR"/>
                        <a:t>sécuriser les données pour fournir l'authentification, l'intégrité des données et le chiffrement des données</a:t>
                      </a:r>
                    </a:p>
                  </a:txBody>
                  <a:tcPr/>
                </a:tc>
                <a:extLst>
                  <a:ext uri="{0D108BD9-81ED-4DB2-BD59-A6C34878D82A}">
                    <a16:rowId xmlns:a16="http://schemas.microsoft.com/office/drawing/2014/main" val="10002"/>
                  </a:ext>
                </a:extLst>
              </a:tr>
              <a:tr h="718340">
                <a:tc>
                  <a:txBody>
                    <a:bodyPr/>
                    <a:lstStyle/>
                    <a:p>
                      <a:pPr rtl="0"/>
                      <a:r>
                        <a:rPr lang="fr-FR"/>
                        <a:t>Routage</a:t>
                      </a:r>
                    </a:p>
                  </a:txBody>
                  <a:tcPr/>
                </a:tc>
                <a:tc>
                  <a:txBody>
                    <a:bodyPr/>
                    <a:lstStyle/>
                    <a:p>
                      <a:pPr rtl="0"/>
                      <a:r>
                        <a:rPr lang="fr-FR"/>
                        <a:t>permettre aux routeurs d'échanger des informations sur les itinéraires, de comparer les informations sur les chemins et de choisir le meilleur chemin</a:t>
                      </a:r>
                    </a:p>
                  </a:txBody>
                  <a:tcPr/>
                </a:tc>
                <a:extLst>
                  <a:ext uri="{0D108BD9-81ED-4DB2-BD59-A6C34878D82A}">
                    <a16:rowId xmlns:a16="http://schemas.microsoft.com/office/drawing/2014/main" val="10003"/>
                  </a:ext>
                </a:extLst>
              </a:tr>
              <a:tr h="719388">
                <a:tc>
                  <a:txBody>
                    <a:bodyPr/>
                    <a:lstStyle/>
                    <a:p>
                      <a:pPr rtl="0"/>
                      <a:r>
                        <a:rPr lang="fr-FR"/>
                        <a:t>Détection des Services</a:t>
                      </a:r>
                    </a:p>
                  </a:txBody>
                  <a:tcPr/>
                </a:tc>
                <a:tc>
                  <a:txBody>
                    <a:bodyPr/>
                    <a:lstStyle/>
                    <a:p>
                      <a:pPr rtl="0"/>
                      <a:r>
                        <a:rPr lang="fr-FR"/>
                        <a:t>utilisés pour la détection automatique de dispositifs ou de services</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229616652"/>
      </p:ext>
    </p:extLst>
  </p:cSld>
  <p:clrMapOvr>
    <a:masterClrMapping/>
  </p:clrMapOvr>
  <p:transition spd="slow">
    <p:wip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4034970" cy="757551"/>
          </a:xfrm>
        </p:spPr>
        <p:txBody>
          <a:bodyPr/>
          <a:lstStyle/>
          <a:p>
            <a:pPr rtl="0"/>
            <a:r>
              <a:rPr lang="fr-FR" sz="1600"/>
              <a:t>Protocoles</a:t>
            </a:r>
            <a:r>
              <a:rPr lang="en-US" altLang="en-US" dirty="0"/>
              <a:t/>
            </a:r>
            <a:br>
              <a:rPr lang="en-US" altLang="en-US" dirty="0"/>
            </a:br>
            <a:r>
              <a:rPr lang="fr-FR"/>
              <a:t>Fonctions de Protocole Réseau</a:t>
            </a:r>
          </a:p>
        </p:txBody>
      </p:sp>
      <p:sp>
        <p:nvSpPr>
          <p:cNvPr id="8195" name="Rectangle 6"/>
          <p:cNvSpPr>
            <a:spLocks noGrp="1" noChangeArrowheads="1"/>
          </p:cNvSpPr>
          <p:nvPr>
            <p:ph idx="1"/>
          </p:nvPr>
        </p:nvSpPr>
        <p:spPr>
          <a:xfrm>
            <a:off x="261256" y="856343"/>
            <a:ext cx="3715657" cy="1320800"/>
          </a:xfrm>
        </p:spPr>
        <p:txBody>
          <a:bodyPr/>
          <a:lstStyle/>
          <a:p>
            <a:pPr rtl="0">
              <a:buFont typeface="Arial" panose="020B0604020202020204" pitchFamily="34" charset="0"/>
              <a:buChar char="•"/>
            </a:pPr>
            <a:r>
              <a:rPr lang="fr-FR" sz="1600"/>
              <a:t>Les appareils utilisent des protocoles convenus pour communiquer.</a:t>
            </a:r>
          </a:p>
          <a:p>
            <a:pPr rtl="0">
              <a:buFont typeface="Arial" panose="020B0604020202020204" pitchFamily="34" charset="0"/>
              <a:buChar char="•"/>
            </a:pPr>
            <a:r>
              <a:rPr lang="fr-FR" sz="1600"/>
              <a:t>Les protocoles peuvent avoir une ou plusieurs fonctions.</a:t>
            </a:r>
          </a:p>
        </p:txBody>
      </p:sp>
      <p:graphicFrame>
        <p:nvGraphicFramePr>
          <p:cNvPr id="2" name="Table 1"/>
          <p:cNvGraphicFramePr>
            <a:graphicFrameLocks noGrp="1"/>
          </p:cNvGraphicFramePr>
          <p:nvPr>
            <p:extLst/>
          </p:nvPr>
        </p:nvGraphicFramePr>
        <p:xfrm>
          <a:off x="377146" y="2319920"/>
          <a:ext cx="8316911" cy="2278755"/>
        </p:xfrm>
        <a:graphic>
          <a:graphicData uri="http://schemas.openxmlformats.org/drawingml/2006/table">
            <a:tbl>
              <a:tblPr firstRow="1" bandRow="1">
                <a:tableStyleId>{5C22544A-7EE6-4342-B048-85BDC9FD1C3A}</a:tableStyleId>
              </a:tblPr>
              <a:tblGrid>
                <a:gridCol w="2351539">
                  <a:extLst>
                    <a:ext uri="{9D8B030D-6E8A-4147-A177-3AD203B41FA5}">
                      <a16:colId xmlns:a16="http://schemas.microsoft.com/office/drawing/2014/main" val="20000"/>
                    </a:ext>
                  </a:extLst>
                </a:gridCol>
                <a:gridCol w="5965372">
                  <a:extLst>
                    <a:ext uri="{9D8B030D-6E8A-4147-A177-3AD203B41FA5}">
                      <a16:colId xmlns:a16="http://schemas.microsoft.com/office/drawing/2014/main" val="20001"/>
                    </a:ext>
                  </a:extLst>
                </a:gridCol>
              </a:tblGrid>
              <a:tr h="317432">
                <a:tc>
                  <a:txBody>
                    <a:bodyPr/>
                    <a:lstStyle/>
                    <a:p>
                      <a:pPr rtl="0"/>
                      <a:r>
                        <a:rPr lang="fr-FR"/>
                        <a:t>Fonction</a:t>
                      </a:r>
                    </a:p>
                  </a:txBody>
                  <a:tcPr/>
                </a:tc>
                <a:tc>
                  <a:txBody>
                    <a:bodyPr/>
                    <a:lstStyle/>
                    <a:p>
                      <a:pPr rtl="0"/>
                      <a:r>
                        <a:rPr lang="fr-FR"/>
                        <a:t>Description</a:t>
                      </a:r>
                    </a:p>
                  </a:txBody>
                  <a:tcPr/>
                </a:tc>
                <a:extLst>
                  <a:ext uri="{0D108BD9-81ED-4DB2-BD59-A6C34878D82A}">
                    <a16:rowId xmlns:a16="http://schemas.microsoft.com/office/drawing/2014/main" val="10000"/>
                  </a:ext>
                </a:extLst>
              </a:tr>
              <a:tr h="323562">
                <a:tc>
                  <a:txBody>
                    <a:bodyPr/>
                    <a:lstStyle/>
                    <a:p>
                      <a:pPr rtl="0"/>
                      <a:r>
                        <a:rPr lang="fr-FR"/>
                        <a:t>Adressage</a:t>
                      </a:r>
                    </a:p>
                  </a:txBody>
                  <a:tcPr/>
                </a:tc>
                <a:tc>
                  <a:txBody>
                    <a:bodyPr/>
                    <a:lstStyle/>
                    <a:p>
                      <a:pPr rtl="0"/>
                      <a:r>
                        <a:rPr lang="fr-FR"/>
                        <a:t>Identifie</a:t>
                      </a:r>
                      <a:r>
                        <a:rPr lang="fr-FR" baseline="0"/>
                        <a:t> l'expéditeur et le destinataire</a:t>
                      </a:r>
                    </a:p>
                  </a:txBody>
                  <a:tcPr/>
                </a:tc>
                <a:extLst>
                  <a:ext uri="{0D108BD9-81ED-4DB2-BD59-A6C34878D82A}">
                    <a16:rowId xmlns:a16="http://schemas.microsoft.com/office/drawing/2014/main" val="10001"/>
                  </a:ext>
                </a:extLst>
              </a:tr>
              <a:tr h="333828">
                <a:tc>
                  <a:txBody>
                    <a:bodyPr/>
                    <a:lstStyle/>
                    <a:p>
                      <a:pPr rtl="0"/>
                      <a:r>
                        <a:rPr lang="fr-FR"/>
                        <a:t>Fiabilité</a:t>
                      </a:r>
                    </a:p>
                  </a:txBody>
                  <a:tcPr/>
                </a:tc>
                <a:tc>
                  <a:txBody>
                    <a:bodyPr/>
                    <a:lstStyle/>
                    <a:p>
                      <a:pPr rtl="0"/>
                      <a:r>
                        <a:rPr lang="fr-FR"/>
                        <a:t>Offre une garantie de livraison</a:t>
                      </a:r>
                    </a:p>
                  </a:txBody>
                  <a:tcPr/>
                </a:tc>
                <a:extLst>
                  <a:ext uri="{0D108BD9-81ED-4DB2-BD59-A6C34878D82A}">
                    <a16:rowId xmlns:a16="http://schemas.microsoft.com/office/drawing/2014/main" val="10002"/>
                  </a:ext>
                </a:extLst>
              </a:tr>
              <a:tr h="335320">
                <a:tc>
                  <a:txBody>
                    <a:bodyPr/>
                    <a:lstStyle/>
                    <a:p>
                      <a:pPr rtl="0"/>
                      <a:r>
                        <a:rPr lang="fr-FR"/>
                        <a:t>Contrôle de flux</a:t>
                      </a:r>
                    </a:p>
                  </a:txBody>
                  <a:tcPr/>
                </a:tc>
                <a:tc>
                  <a:txBody>
                    <a:bodyPr/>
                    <a:lstStyle/>
                    <a:p>
                      <a:pPr rtl="0"/>
                      <a:r>
                        <a:rPr lang="fr-FR"/>
                        <a:t>Garantit des flux de données à un rythme</a:t>
                      </a:r>
                      <a:r>
                        <a:rPr lang="fr-FR" baseline="0"/>
                        <a:t> efficace</a:t>
                      </a:r>
                    </a:p>
                  </a:txBody>
                  <a:tcPr/>
                </a:tc>
                <a:extLst>
                  <a:ext uri="{0D108BD9-81ED-4DB2-BD59-A6C34878D82A}">
                    <a16:rowId xmlns:a16="http://schemas.microsoft.com/office/drawing/2014/main" val="10003"/>
                  </a:ext>
                </a:extLst>
              </a:tr>
              <a:tr h="319314">
                <a:tc>
                  <a:txBody>
                    <a:bodyPr/>
                    <a:lstStyle/>
                    <a:p>
                      <a:pPr rtl="0"/>
                      <a:r>
                        <a:rPr lang="fr-FR"/>
                        <a:t>Séquençage</a:t>
                      </a:r>
                    </a:p>
                  </a:txBody>
                  <a:tcPr/>
                </a:tc>
                <a:tc>
                  <a:txBody>
                    <a:bodyPr/>
                    <a:lstStyle/>
                    <a:p>
                      <a:pPr rtl="0"/>
                      <a:r>
                        <a:rPr lang="fr-FR"/>
                        <a:t>Étiquette de manière unique chaque segment de données transmis</a:t>
                      </a:r>
                    </a:p>
                  </a:txBody>
                  <a:tcPr/>
                </a:tc>
                <a:extLst>
                  <a:ext uri="{0D108BD9-81ED-4DB2-BD59-A6C34878D82A}">
                    <a16:rowId xmlns:a16="http://schemas.microsoft.com/office/drawing/2014/main" val="10004"/>
                  </a:ext>
                </a:extLst>
              </a:tr>
              <a:tr h="331867">
                <a:tc>
                  <a:txBody>
                    <a:bodyPr/>
                    <a:lstStyle/>
                    <a:p>
                      <a:pPr rtl="0"/>
                      <a:r>
                        <a:rPr lang="fr-FR"/>
                        <a:t>Détection des erreurs</a:t>
                      </a:r>
                    </a:p>
                  </a:txBody>
                  <a:tcPr/>
                </a:tc>
                <a:tc>
                  <a:txBody>
                    <a:bodyPr/>
                    <a:lstStyle/>
                    <a:p>
                      <a:pPr rtl="0"/>
                      <a:r>
                        <a:rPr lang="fr-FR"/>
                        <a:t>Détermine si les données ont été endommagées pendant la transmission</a:t>
                      </a:r>
                    </a:p>
                  </a:txBody>
                  <a:tcPr/>
                </a:tc>
                <a:extLst>
                  <a:ext uri="{0D108BD9-81ED-4DB2-BD59-A6C34878D82A}">
                    <a16:rowId xmlns:a16="http://schemas.microsoft.com/office/drawing/2014/main" val="10005"/>
                  </a:ext>
                </a:extLst>
              </a:tr>
              <a:tr h="317432">
                <a:tc>
                  <a:txBody>
                    <a:bodyPr/>
                    <a:lstStyle/>
                    <a:p>
                      <a:pPr rtl="0"/>
                      <a:r>
                        <a:rPr lang="fr-FR"/>
                        <a:t>Interface d'application</a:t>
                      </a:r>
                    </a:p>
                  </a:txBody>
                  <a:tcPr/>
                </a:tc>
                <a:tc>
                  <a:txBody>
                    <a:bodyPr/>
                    <a:lstStyle/>
                    <a:p>
                      <a:pPr rtl="0"/>
                      <a:r>
                        <a:rPr lang="fr-FR"/>
                        <a:t>Communications processus-processus entre les applications réseau</a:t>
                      </a:r>
                    </a:p>
                  </a:txBody>
                  <a:tcPr/>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143" y="0"/>
            <a:ext cx="4491945" cy="2176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69305717"/>
      </p:ext>
    </p:extLst>
  </p:cSld>
  <p:clrMapOvr>
    <a:masterClrMapping/>
  </p:clrMapOvr>
  <p:transition spd="slow">
    <p:wip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1393"/>
            <a:ext cx="4688113" cy="829464"/>
          </a:xfrm>
        </p:spPr>
        <p:txBody>
          <a:bodyPr/>
          <a:lstStyle/>
          <a:p>
            <a:pPr rtl="0"/>
            <a:r>
              <a:rPr lang="fr-FR" sz="1600"/>
              <a:t>Protocoles</a:t>
            </a:r>
            <a:r>
              <a:rPr lang="en-US" altLang="en-US" dirty="0"/>
              <a:t/>
            </a:r>
            <a:br>
              <a:rPr lang="en-US" altLang="en-US" dirty="0"/>
            </a:br>
            <a:r>
              <a:rPr lang="fr-FR"/>
              <a:t>Interaction de Protocole</a:t>
            </a:r>
          </a:p>
        </p:txBody>
      </p:sp>
      <p:sp>
        <p:nvSpPr>
          <p:cNvPr id="8195" name="Rectangle 6"/>
          <p:cNvSpPr>
            <a:spLocks noGrp="1" noChangeArrowheads="1"/>
          </p:cNvSpPr>
          <p:nvPr>
            <p:ph idx="1"/>
          </p:nvPr>
        </p:nvSpPr>
        <p:spPr>
          <a:xfrm>
            <a:off x="203201" y="986971"/>
            <a:ext cx="4572000" cy="990512"/>
          </a:xfrm>
        </p:spPr>
        <p:txBody>
          <a:bodyPr/>
          <a:lstStyle/>
          <a:p>
            <a:pPr rtl="0">
              <a:buFont typeface="Arial" panose="020B0604020202020204" pitchFamily="34" charset="0"/>
              <a:buChar char="•"/>
            </a:pPr>
            <a:r>
              <a:rPr lang="fr-FR" sz="1600"/>
              <a:t>Les réseaux nécessitent l'utilisation de plusieurs protocoles.</a:t>
            </a:r>
          </a:p>
          <a:p>
            <a:pPr rtl="0">
              <a:buFont typeface="Arial" panose="020B0604020202020204" pitchFamily="34" charset="0"/>
              <a:buChar char="•"/>
            </a:pPr>
            <a:r>
              <a:rPr lang="fr-FR" sz="1600"/>
              <a:t>Chaque protocole a sa propre fonction et son propre format.</a:t>
            </a:r>
          </a:p>
          <a:p>
            <a:pPr marL="0" indent="0">
              <a:buNone/>
            </a:pPr>
            <a:endParaRPr lang="en-US" altLang="ja-JP" dirty="0"/>
          </a:p>
        </p:txBody>
      </p:sp>
      <p:graphicFrame>
        <p:nvGraphicFramePr>
          <p:cNvPr id="2" name="Table 1"/>
          <p:cNvGraphicFramePr>
            <a:graphicFrameLocks noGrp="1"/>
          </p:cNvGraphicFramePr>
          <p:nvPr>
            <p:extLst/>
          </p:nvPr>
        </p:nvGraphicFramePr>
        <p:xfrm>
          <a:off x="449717" y="2254251"/>
          <a:ext cx="8316911" cy="2621320"/>
        </p:xfrm>
        <a:graphic>
          <a:graphicData uri="http://schemas.openxmlformats.org/drawingml/2006/table">
            <a:tbl>
              <a:tblPr firstRow="1" bandRow="1">
                <a:tableStyleId>{5C22544A-7EE6-4342-B048-85BDC9FD1C3A}</a:tableStyleId>
              </a:tblPr>
              <a:tblGrid>
                <a:gridCol w="2090283">
                  <a:extLst>
                    <a:ext uri="{9D8B030D-6E8A-4147-A177-3AD203B41FA5}">
                      <a16:colId xmlns:a16="http://schemas.microsoft.com/office/drawing/2014/main" val="20000"/>
                    </a:ext>
                  </a:extLst>
                </a:gridCol>
                <a:gridCol w="6226628">
                  <a:extLst>
                    <a:ext uri="{9D8B030D-6E8A-4147-A177-3AD203B41FA5}">
                      <a16:colId xmlns:a16="http://schemas.microsoft.com/office/drawing/2014/main" val="20001"/>
                    </a:ext>
                  </a:extLst>
                </a:gridCol>
              </a:tblGrid>
              <a:tr h="302463">
                <a:tc>
                  <a:txBody>
                    <a:bodyPr/>
                    <a:lstStyle/>
                    <a:p>
                      <a:pPr rtl="0"/>
                      <a:r>
                        <a:rPr lang="fr-FR"/>
                        <a:t>Protocole</a:t>
                      </a:r>
                    </a:p>
                  </a:txBody>
                  <a:tcPr/>
                </a:tc>
                <a:tc>
                  <a:txBody>
                    <a:bodyPr/>
                    <a:lstStyle/>
                    <a:p>
                      <a:pPr rtl="0"/>
                      <a:r>
                        <a:rPr lang="fr-FR"/>
                        <a:t>Fonction</a:t>
                      </a:r>
                    </a:p>
                  </a:txBody>
                  <a:tcPr/>
                </a:tc>
                <a:extLst>
                  <a:ext uri="{0D108BD9-81ED-4DB2-BD59-A6C34878D82A}">
                    <a16:rowId xmlns:a16="http://schemas.microsoft.com/office/drawing/2014/main" val="10000"/>
                  </a:ext>
                </a:extLst>
              </a:tr>
              <a:tr h="323562">
                <a:tc>
                  <a:txBody>
                    <a:bodyPr/>
                    <a:lstStyle/>
                    <a:p>
                      <a:pPr rtl="0"/>
                      <a:r>
                        <a:rPr lang="fr-FR" b="1"/>
                        <a:t>Protocole HTTP (Hypertext Transfer Protocol)</a:t>
                      </a:r>
                    </a:p>
                  </a:txBody>
                  <a:tcPr/>
                </a:tc>
                <a:tc>
                  <a:txBody>
                    <a:bodyPr/>
                    <a:lstStyle/>
                    <a:p>
                      <a:pPr marL="285750" indent="-285750" rtl="0">
                        <a:buFont typeface="Wingdings" panose="05000000000000000000" pitchFamily="2" charset="2"/>
                        <a:buChar char="§"/>
                      </a:pPr>
                      <a:r>
                        <a:rPr lang="fr-FR"/>
                        <a:t>Régit la manière dont un serveur web et un client web interagissent</a:t>
                      </a:r>
                    </a:p>
                    <a:p>
                      <a:pPr marL="285750" indent="-285750" rtl="0">
                        <a:buFont typeface="Wingdings" panose="05000000000000000000" pitchFamily="2" charset="2"/>
                        <a:buChar char="§"/>
                      </a:pPr>
                      <a:r>
                        <a:rPr lang="fr-FR"/>
                        <a:t>Définit le contenu et le format</a:t>
                      </a:r>
                    </a:p>
                  </a:txBody>
                  <a:tcPr/>
                </a:tc>
                <a:extLst>
                  <a:ext uri="{0D108BD9-81ED-4DB2-BD59-A6C34878D82A}">
                    <a16:rowId xmlns:a16="http://schemas.microsoft.com/office/drawing/2014/main" val="10001"/>
                  </a:ext>
                </a:extLst>
              </a:tr>
              <a:tr h="333828">
                <a:tc>
                  <a:txBody>
                    <a:bodyPr/>
                    <a:lstStyle/>
                    <a:p>
                      <a:pPr rtl="0"/>
                      <a:r>
                        <a:rPr lang="fr-FR" b="1"/>
                        <a:t>Protocole de Contrôle de Transmission (TCP)</a:t>
                      </a:r>
                    </a:p>
                  </a:txBody>
                  <a:tcPr/>
                </a:tc>
                <a:tc>
                  <a:txBody>
                    <a:bodyPr/>
                    <a:lstStyle/>
                    <a:p>
                      <a:pPr marL="285750" indent="-285750" rtl="0">
                        <a:buFont typeface="Wingdings" panose="05000000000000000000" pitchFamily="2" charset="2"/>
                        <a:buChar char="§"/>
                      </a:pPr>
                      <a:r>
                        <a:rPr lang="fr-FR"/>
                        <a:t>Gère les conversations individuelles</a:t>
                      </a:r>
                    </a:p>
                    <a:p>
                      <a:pPr marL="285750" indent="-285750" rtl="0">
                        <a:buFont typeface="Wingdings" panose="05000000000000000000" pitchFamily="2" charset="2"/>
                        <a:buChar char="§"/>
                      </a:pPr>
                      <a:r>
                        <a:rPr lang="fr-FR"/>
                        <a:t>Offre une garantie de livraison</a:t>
                      </a:r>
                    </a:p>
                    <a:p>
                      <a:pPr marL="285750" indent="-285750" rtl="0">
                        <a:buFont typeface="Wingdings" panose="05000000000000000000" pitchFamily="2" charset="2"/>
                        <a:buChar char="§"/>
                      </a:pPr>
                      <a:r>
                        <a:rPr lang="fr-FR"/>
                        <a:t>Gère le contrôle du flux</a:t>
                      </a:r>
                    </a:p>
                  </a:txBody>
                  <a:tcPr/>
                </a:tc>
                <a:extLst>
                  <a:ext uri="{0D108BD9-81ED-4DB2-BD59-A6C34878D82A}">
                    <a16:rowId xmlns:a16="http://schemas.microsoft.com/office/drawing/2014/main" val="10002"/>
                  </a:ext>
                </a:extLst>
              </a:tr>
              <a:tr h="335320">
                <a:tc>
                  <a:txBody>
                    <a:bodyPr/>
                    <a:lstStyle/>
                    <a:p>
                      <a:pPr rtl="0"/>
                      <a:r>
                        <a:rPr lang="fr-FR" b="1"/>
                        <a:t>Protocole Internet (IP)</a:t>
                      </a:r>
                    </a:p>
                  </a:txBody>
                  <a:tcPr/>
                </a:tc>
                <a:tc>
                  <a:txBody>
                    <a:bodyPr/>
                    <a:lstStyle/>
                    <a:p>
                      <a:pPr rtl="0"/>
                      <a:r>
                        <a:rPr lang="fr-FR"/>
                        <a:t>Fournit des messages globalement de l'expéditeur au destinataire</a:t>
                      </a:r>
                    </a:p>
                  </a:txBody>
                  <a:tcPr/>
                </a:tc>
                <a:extLst>
                  <a:ext uri="{0D108BD9-81ED-4DB2-BD59-A6C34878D82A}">
                    <a16:rowId xmlns:a16="http://schemas.microsoft.com/office/drawing/2014/main" val="10003"/>
                  </a:ext>
                </a:extLst>
              </a:tr>
              <a:tr h="319314">
                <a:tc>
                  <a:txBody>
                    <a:bodyPr/>
                    <a:lstStyle/>
                    <a:p>
                      <a:pPr rtl="0"/>
                      <a:r>
                        <a:rPr lang="fr-FR" b="1"/>
                        <a:t>Ethernet</a:t>
                      </a:r>
                    </a:p>
                  </a:txBody>
                  <a:tcPr/>
                </a:tc>
                <a:tc>
                  <a:txBody>
                    <a:bodyPr/>
                    <a:lstStyle/>
                    <a:p>
                      <a:pPr rtl="0"/>
                      <a:r>
                        <a:rPr lang="fr-FR"/>
                        <a:t>Fournit des messages d'une carte réseau à une autre carte réseau sur le même réseau local (LAN) Ethernet</a:t>
                      </a:r>
                    </a:p>
                  </a:txBody>
                  <a:tcPr/>
                </a:tc>
                <a:extLst>
                  <a:ext uri="{0D108BD9-81ED-4DB2-BD59-A6C34878D82A}">
                    <a16:rowId xmlns:a16="http://schemas.microsoft.com/office/drawing/2014/main" val="10004"/>
                  </a:ext>
                </a:extLst>
              </a:tr>
            </a:tbl>
          </a:graphicData>
        </a:graphic>
      </p:graphicFrame>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0"/>
            <a:ext cx="3362777" cy="216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19136915"/>
      </p:ext>
    </p:extLst>
  </p:cSld>
  <p:clrMapOvr>
    <a:masterClrMapping/>
  </p:clrMapOvr>
  <p:transition spd="slow">
    <p:wip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3.3 Suites de protocoles</a:t>
            </a:r>
          </a:p>
        </p:txBody>
      </p:sp>
    </p:spTree>
    <p:custDataLst>
      <p:tags r:id="rId1"/>
    </p:custDataLst>
    <p:extLst>
      <p:ext uri="{BB962C8B-B14F-4D97-AF65-F5344CB8AC3E}">
        <p14:creationId xmlns:p14="http://schemas.microsoft.com/office/powerpoint/2010/main" val="977002017"/>
      </p:ext>
    </p:extLst>
  </p:cSld>
  <p:clrMapOvr>
    <a:masterClrMapping/>
  </p:clrMapOvr>
  <p:transition spd="slow">
    <p:wip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Suites de Protocoles</a:t>
            </a:r>
            <a:r>
              <a:rPr lang="en-US" altLang="en-US" dirty="0"/>
              <a:t/>
            </a:r>
            <a:br>
              <a:rPr lang="en-US" altLang="en-US" dirty="0"/>
            </a:br>
            <a:r>
              <a:rPr lang="fr-FR"/>
              <a:t>Suites de Protocoles Réseau</a:t>
            </a:r>
          </a:p>
        </p:txBody>
      </p:sp>
      <p:sp>
        <p:nvSpPr>
          <p:cNvPr id="13315" name="Content Placeholder 2"/>
          <p:cNvSpPr>
            <a:spLocks noGrp="1"/>
          </p:cNvSpPr>
          <p:nvPr>
            <p:ph idx="1"/>
          </p:nvPr>
        </p:nvSpPr>
        <p:spPr>
          <a:xfrm>
            <a:off x="123574" y="867947"/>
            <a:ext cx="4349274" cy="3827878"/>
          </a:xfrm>
        </p:spPr>
        <p:txBody>
          <a:bodyPr/>
          <a:lstStyle/>
          <a:p>
            <a:pPr marL="0" indent="0" rtl="0">
              <a:buNone/>
            </a:pPr>
            <a:r>
              <a:rPr lang="fr-FR" sz="1400" dirty="0"/>
              <a:t>Les protocoles doivent pouvoir fonctionner avec d'autres protocoles.</a:t>
            </a:r>
          </a:p>
          <a:p>
            <a:pPr marL="0" indent="0" rtl="0">
              <a:buNone/>
            </a:pPr>
            <a:r>
              <a:rPr lang="fr-FR" sz="1400" dirty="0"/>
              <a:t>Suite de protocoles:</a:t>
            </a:r>
          </a:p>
          <a:p>
            <a:pPr lvl="1" rtl="0"/>
            <a:r>
              <a:rPr lang="fr-FR" dirty="0"/>
              <a:t>un groupe de protocoles interdépendants nécessaires pour assurer une fonction de communication.</a:t>
            </a:r>
          </a:p>
          <a:p>
            <a:pPr lvl="1" rtl="0"/>
            <a:r>
              <a:rPr lang="fr-FR" dirty="0"/>
              <a:t>Des ensembles de règles qui fonctionnent conjointement pour aider à résoudre un problème.</a:t>
            </a:r>
          </a:p>
          <a:p>
            <a:pPr marL="0" indent="0" rtl="0">
              <a:buNone/>
            </a:pPr>
            <a:r>
              <a:rPr lang="fr-FR" sz="1400" dirty="0"/>
              <a:t>Les protocoles sont affichés en termes de couches:</a:t>
            </a:r>
          </a:p>
          <a:p>
            <a:pPr lvl="1" rtl="0"/>
            <a:r>
              <a:rPr lang="fr-FR" dirty="0"/>
              <a:t>Couches supérieures</a:t>
            </a:r>
          </a:p>
          <a:p>
            <a:pPr lvl="1" rtl="0"/>
            <a:r>
              <a:rPr lang="fr-FR" dirty="0"/>
              <a:t>Couches inférieures - concernées par le déplacement des données et la fourniture de services aux couches supérieures</a:t>
            </a:r>
          </a:p>
          <a:p>
            <a:pPr lvl="1"/>
            <a:endParaRPr lang="en-CA" altLang="en-US" sz="1200" dirty="0"/>
          </a:p>
          <a:p>
            <a:pPr lvl="1"/>
            <a:endParaRPr lang="en-CA" altLang="en-US" sz="1200" dirty="0"/>
          </a:p>
          <a:p>
            <a:pPr lvl="1"/>
            <a:endParaRPr lang="en-CA" altLang="en-US" sz="1200" dirty="0"/>
          </a:p>
          <a:p>
            <a:pPr lvl="1"/>
            <a:endParaRPr lang="en-CA" altLang="en-US" sz="1200" dirty="0"/>
          </a:p>
          <a:p>
            <a:pPr lvl="1"/>
            <a:endParaRPr lang="en-CA" altLang="en-US" sz="1200" dirty="0"/>
          </a:p>
          <a:p>
            <a:pPr lvl="1"/>
            <a:endParaRPr lang="en-CA" altLang="en-US" sz="1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9516"/>
            <a:ext cx="4448426" cy="283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605091"/>
      </p:ext>
    </p:extLst>
  </p:cSld>
  <p:clrMapOvr>
    <a:masterClrMapping/>
  </p:clrMapOvr>
  <p:transition spd="slow">
    <p:wip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Suites de Protocoles</a:t>
            </a:r>
            <a:r>
              <a:rPr lang="en-US" altLang="en-US" dirty="0"/>
              <a:t/>
            </a:r>
            <a:br>
              <a:rPr lang="en-US" altLang="en-US" dirty="0"/>
            </a:br>
            <a:r>
              <a:rPr lang="fr-FR"/>
              <a:t>Évolution des Suites de Protocole</a:t>
            </a:r>
          </a:p>
        </p:txBody>
      </p:sp>
      <p:sp>
        <p:nvSpPr>
          <p:cNvPr id="13315" name="Content Placeholder 2"/>
          <p:cNvSpPr>
            <a:spLocks noGrp="1"/>
          </p:cNvSpPr>
          <p:nvPr>
            <p:ph idx="1"/>
          </p:nvPr>
        </p:nvSpPr>
        <p:spPr>
          <a:xfrm>
            <a:off x="124427" y="791746"/>
            <a:ext cx="3997630" cy="3856453"/>
          </a:xfrm>
        </p:spPr>
        <p:txBody>
          <a:bodyPr/>
          <a:lstStyle/>
          <a:p>
            <a:pPr marL="0" indent="0" rtl="0">
              <a:buNone/>
            </a:pPr>
            <a:r>
              <a:rPr lang="fr-FR" sz="1600"/>
              <a:t>Il existe plusieurs suites de protocoles.</a:t>
            </a:r>
          </a:p>
          <a:p>
            <a:pPr rtl="0">
              <a:buFont typeface="Arial" panose="020B0604020202020204" pitchFamily="34" charset="0"/>
              <a:buChar char="•"/>
            </a:pPr>
            <a:r>
              <a:rPr lang="fr-FR" sz="1400" b="1"/>
              <a:t>Internet Protocol Suite ou TCP/IP - </a:t>
            </a:r>
            <a:r>
              <a:rPr lang="fr-FR" sz="1400"/>
              <a:t>La</a:t>
            </a:r>
            <a:r>
              <a:rPr lang="fr-FR" sz="1400" b="1"/>
              <a:t> </a:t>
            </a:r>
            <a:r>
              <a:rPr lang="fr-FR" sz="1400"/>
              <a:t>suite de protocoles la plus courante et maintenue par Internet Engineering Task Force (IETF)</a:t>
            </a:r>
          </a:p>
          <a:p>
            <a:pPr rtl="0">
              <a:buFont typeface="Arial" panose="020B0604020202020204" pitchFamily="34" charset="0"/>
              <a:buChar char="•"/>
            </a:pPr>
            <a:r>
              <a:rPr lang="fr-FR" sz="1400" b="1"/>
              <a:t>Protocoles d'interconnexion de systèmes ouverts (OSI) - </a:t>
            </a:r>
            <a:r>
              <a:rPr lang="fr-FR" sz="1400"/>
              <a:t>Développés</a:t>
            </a:r>
            <a:r>
              <a:rPr lang="fr-FR" sz="1400" b="1"/>
              <a:t> </a:t>
            </a:r>
            <a:r>
              <a:rPr lang="fr-FR" sz="1400"/>
              <a:t>par l'Organisation internationale de normalisation (ISO) et l'Union internationale des télécommunications (UIT)</a:t>
            </a:r>
          </a:p>
          <a:p>
            <a:pPr rtl="0">
              <a:buFont typeface="Arial" panose="020B0604020202020204" pitchFamily="34" charset="0"/>
              <a:buChar char="•"/>
            </a:pPr>
            <a:r>
              <a:rPr lang="fr-FR" sz="1400" b="1"/>
              <a:t>AppleTalk - </a:t>
            </a:r>
            <a:r>
              <a:rPr lang="fr-FR" sz="1400"/>
              <a:t>Version de la suite propriétaire par Apple Inc.</a:t>
            </a:r>
          </a:p>
          <a:p>
            <a:pPr rtl="0">
              <a:buFont typeface="Arial" panose="020B0604020202020204" pitchFamily="34" charset="0"/>
              <a:buChar char="•"/>
            </a:pPr>
            <a:r>
              <a:rPr lang="fr-FR" sz="1400" b="1"/>
              <a:t>Novell NetWare - </a:t>
            </a:r>
            <a:r>
              <a:rPr lang="fr-FR" sz="1400"/>
              <a:t>Suite propriétaire développée par Novell Inc.</a:t>
            </a:r>
          </a:p>
          <a:p>
            <a:pPr lvl="1"/>
            <a:endParaRPr lang="en-CA"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057" y="1093522"/>
            <a:ext cx="5021943" cy="290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766271"/>
      </p:ext>
    </p:extLst>
  </p:cSld>
  <p:clrMapOvr>
    <a:masterClrMapping/>
  </p:clrMapOvr>
  <p:transition spd="slow">
    <p:wip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Suites de Protocole</a:t>
            </a:r>
            <a:r>
              <a:rPr lang="en-US" altLang="en-US" dirty="0"/>
              <a:t/>
            </a:r>
            <a:br>
              <a:rPr lang="en-US" altLang="en-US" dirty="0"/>
            </a:br>
            <a:r>
              <a:rPr lang="fr-FR"/>
              <a:t>Exemple de protocole TCP/IP</a:t>
            </a:r>
          </a:p>
        </p:txBody>
      </p:sp>
      <p:sp>
        <p:nvSpPr>
          <p:cNvPr id="13315" name="Content Placeholder 2"/>
          <p:cNvSpPr>
            <a:spLocks noGrp="1"/>
          </p:cNvSpPr>
          <p:nvPr>
            <p:ph idx="1"/>
          </p:nvPr>
        </p:nvSpPr>
        <p:spPr>
          <a:xfrm>
            <a:off x="123574" y="867947"/>
            <a:ext cx="3359855" cy="3733082"/>
          </a:xfrm>
        </p:spPr>
        <p:txBody>
          <a:bodyPr/>
          <a:lstStyle/>
          <a:p>
            <a:pPr rtl="0">
              <a:buFont typeface="Arial" panose="020B0604020202020204" pitchFamily="34" charset="0"/>
              <a:buChar char="•"/>
            </a:pPr>
            <a:r>
              <a:rPr lang="fr-FR" sz="1600"/>
              <a:t>Les protocoles TCP/IP sont disponibles pour les couches application, transport et internet.</a:t>
            </a:r>
          </a:p>
          <a:p>
            <a:pPr rtl="0">
              <a:buFont typeface="Arial" panose="020B0604020202020204" pitchFamily="34" charset="0"/>
              <a:buChar char="•"/>
            </a:pPr>
            <a:r>
              <a:rPr lang="fr-FR" sz="1600"/>
              <a:t>Les protocoles LAN de couche d'accès réseau les plus courants sont Ethernet et WLAN (LAN sans fil).</a:t>
            </a:r>
          </a:p>
          <a:p>
            <a:pPr lvl="1"/>
            <a:endParaRPr lang="en-CA"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933" y="955448"/>
            <a:ext cx="5388352" cy="323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82168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Composants de réseau</a:t>
            </a:r>
            <a:r>
              <a:rPr lang="en-US" altLang="en-US" dirty="0"/>
              <a:t/>
            </a:r>
            <a:br>
              <a:rPr lang="en-US" altLang="en-US" dirty="0"/>
            </a:br>
            <a:r>
              <a:rPr lang="fr-FR"/>
              <a:t>Les appareils réseau intermédiaires</a:t>
            </a:r>
          </a:p>
        </p:txBody>
      </p:sp>
      <p:sp>
        <p:nvSpPr>
          <p:cNvPr id="13315" name="Content Placeholder 2"/>
          <p:cNvSpPr>
            <a:spLocks noGrp="1"/>
          </p:cNvSpPr>
          <p:nvPr>
            <p:ph idx="1"/>
          </p:nvPr>
        </p:nvSpPr>
        <p:spPr>
          <a:xfrm>
            <a:off x="366900" y="798945"/>
            <a:ext cx="7893435" cy="2419010"/>
          </a:xfrm>
        </p:spPr>
        <p:txBody>
          <a:bodyPr/>
          <a:lstStyle/>
          <a:p>
            <a:pPr marL="0" indent="0" rtl="0">
              <a:buNone/>
            </a:pPr>
            <a:r>
              <a:rPr lang="fr-FR"/>
              <a:t>Un appareil intermédiaire interconnecte les appareils terminaux. Il s'agit par exemple de commutateurs, de points d'accès sans fil, de routeurs et de pare-feu.</a:t>
            </a:r>
          </a:p>
          <a:p>
            <a:pPr marL="0" indent="0" rtl="0">
              <a:buNone/>
            </a:pPr>
            <a:r>
              <a:rPr lang="fr-FR"/>
              <a:t>La gestion des données au fur et à mesure qu'elles circulent à travers un réseau est également le rôle d'un dispositif intermédiaire, notamment :</a:t>
            </a:r>
          </a:p>
          <a:p>
            <a:pPr lvl="1" rtl="0"/>
            <a:r>
              <a:rPr lang="fr-FR"/>
              <a:t>Régénérer et retransmettre des signaux de données.</a:t>
            </a:r>
          </a:p>
          <a:p>
            <a:pPr lvl="1" rtl="0"/>
            <a:r>
              <a:rPr lang="fr-FR"/>
              <a:t>Gérer des informations indiquant les chemins qui existent à travers le réseau et l'interréseau.</a:t>
            </a:r>
          </a:p>
          <a:p>
            <a:pPr lvl="1" rtl="0"/>
            <a:r>
              <a:rPr lang="fr-FR"/>
              <a:t>Indiquer aux autres périphériques les erreurs et les échecs de communication.</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Suites de Protocoles</a:t>
            </a:r>
            <a:r>
              <a:rPr lang="en-US" altLang="en-US" dirty="0"/>
              <a:t/>
            </a:r>
            <a:br>
              <a:rPr lang="en-US" altLang="en-US" dirty="0"/>
            </a:br>
            <a:r>
              <a:rPr lang="fr-FR"/>
              <a:t>Suites de Protocole TCP/IP</a:t>
            </a:r>
          </a:p>
        </p:txBody>
      </p:sp>
      <p:sp>
        <p:nvSpPr>
          <p:cNvPr id="13315" name="Content Placeholder 2"/>
          <p:cNvSpPr>
            <a:spLocks noGrp="1"/>
          </p:cNvSpPr>
          <p:nvPr>
            <p:ph idx="1"/>
          </p:nvPr>
        </p:nvSpPr>
        <p:spPr>
          <a:xfrm>
            <a:off x="167116" y="820322"/>
            <a:ext cx="3359855" cy="3942178"/>
          </a:xfrm>
        </p:spPr>
        <p:txBody>
          <a:bodyPr/>
          <a:lstStyle/>
          <a:p>
            <a:pPr rtl="0">
              <a:buFont typeface="Arial" panose="020B0604020202020204" pitchFamily="34" charset="0"/>
              <a:buChar char="•"/>
            </a:pPr>
            <a:r>
              <a:rPr lang="fr-FR" sz="1400"/>
              <a:t>TCP/IP est la suite de protocoles utilisée par Internet et comprend de nombreux protocoles.</a:t>
            </a:r>
          </a:p>
          <a:p>
            <a:pPr rtl="0">
              <a:buFont typeface="Arial" panose="020B0604020202020204" pitchFamily="34" charset="0"/>
              <a:buChar char="•"/>
            </a:pPr>
            <a:r>
              <a:rPr lang="fr-FR" sz="1400"/>
              <a:t>TCP/IP est:</a:t>
            </a:r>
          </a:p>
          <a:p>
            <a:pPr lvl="1" rtl="0"/>
            <a:r>
              <a:rPr lang="fr-FR"/>
              <a:t>Une suite de protocoles standard ouverte accessible gratuitement au public et pouvant être utilisée par n'importe quel fournisseur</a:t>
            </a:r>
          </a:p>
          <a:p>
            <a:pPr lvl="1" rtl="0"/>
            <a:r>
              <a:rPr lang="fr-FR"/>
              <a:t>Une suite de protocoles basée sur des normes, </a:t>
            </a:r>
            <a:r>
              <a:rPr lang="fr-FR" sz="1400"/>
              <a:t>approuvée par l'industrie des réseaux et par un organisme de normalisation pour assurer l'interopérabilité </a:t>
            </a:r>
          </a:p>
          <a:p>
            <a:pPr lvl="1"/>
            <a:endParaRPr lang="en-CA" altLang="en-US" sz="1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971" y="890281"/>
            <a:ext cx="5480277" cy="34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216766"/>
      </p:ext>
    </p:extLst>
  </p:cSld>
  <p:clrMapOvr>
    <a:masterClrMapping/>
  </p:clrMapOvr>
  <p:transition spd="slow">
    <p:wip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23574" y="126313"/>
            <a:ext cx="9144000" cy="757551"/>
          </a:xfrm>
        </p:spPr>
        <p:txBody>
          <a:bodyPr/>
          <a:lstStyle/>
          <a:p>
            <a:r>
              <a:rPr lang="fr-FR" sz="1100" dirty="0"/>
              <a:t>Suite de protocoles</a:t>
            </a:r>
            <a:r>
              <a:rPr lang="en-US" altLang="en-US" sz="1600" dirty="0"/>
              <a:t/>
            </a:r>
            <a:br>
              <a:rPr lang="en-US" altLang="en-US" sz="1600" dirty="0"/>
            </a:br>
            <a:r>
              <a:rPr lang="fr-FR" sz="1600" dirty="0"/>
              <a:t>Processus de Communication TCP/IP</a:t>
            </a:r>
            <a:br>
              <a:rPr lang="fr-FR" sz="1600" dirty="0"/>
            </a:br>
            <a:r>
              <a:rPr lang="fr-FR" sz="1600" dirty="0">
                <a:hlinkClick r:id="rId3"/>
              </a:rPr>
              <a:t>https://</a:t>
            </a:r>
            <a:r>
              <a:rPr lang="fr-FR" sz="1600" dirty="0" smtClean="0">
                <a:hlinkClick r:id="rId3"/>
              </a:rPr>
              <a:t>contenthub.netacad.com/itn/3.3.5</a:t>
            </a:r>
            <a:r>
              <a:rPr lang="fr-FR" sz="1600" dirty="0" smtClean="0"/>
              <a:t/>
            </a:r>
            <a:br>
              <a:rPr lang="fr-FR" sz="1600" dirty="0" smtClean="0"/>
            </a:br>
            <a:endParaRPr lang="fr-FR" sz="1600" dirty="0"/>
          </a:p>
        </p:txBody>
      </p:sp>
      <p:sp>
        <p:nvSpPr>
          <p:cNvPr id="13315" name="Content Placeholder 2"/>
          <p:cNvSpPr>
            <a:spLocks noGrp="1"/>
          </p:cNvSpPr>
          <p:nvPr>
            <p:ph idx="1"/>
          </p:nvPr>
        </p:nvSpPr>
        <p:spPr>
          <a:xfrm>
            <a:off x="123574" y="867947"/>
            <a:ext cx="4361340" cy="859252"/>
          </a:xfrm>
        </p:spPr>
        <p:txBody>
          <a:bodyPr/>
          <a:lstStyle/>
          <a:p>
            <a:pPr rtl="0">
              <a:buFont typeface="Arial" panose="020B0604020202020204" pitchFamily="34" charset="0"/>
              <a:buChar char="•"/>
            </a:pPr>
            <a:r>
              <a:rPr lang="fr-FR" sz="1600"/>
              <a:t>Serveur Web encapsulant et envoyant une page Web à un client.</a:t>
            </a:r>
          </a:p>
        </p:txBody>
      </p:sp>
      <p:sp>
        <p:nvSpPr>
          <p:cNvPr id="9" name="Content Placeholder 2"/>
          <p:cNvSpPr txBox="1">
            <a:spLocks/>
          </p:cNvSpPr>
          <p:nvPr/>
        </p:nvSpPr>
        <p:spPr bwMode="auto">
          <a:xfrm>
            <a:off x="4659086" y="867947"/>
            <a:ext cx="4361340" cy="85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a:t>Un client décapsulant la page Web pour le navigateur Web</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63" y="2017471"/>
            <a:ext cx="4230816" cy="257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179" y="2090057"/>
            <a:ext cx="4286817" cy="242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0799"/>
      </p:ext>
    </p:extLst>
  </p:cSld>
  <p:clrMapOvr>
    <a:masterClrMapping/>
  </p:clrMapOvr>
  <p:transition spd="slow">
    <p:wip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3.4 Organismes de Normalisation</a:t>
            </a:r>
          </a:p>
        </p:txBody>
      </p:sp>
    </p:spTree>
    <p:custDataLst>
      <p:tags r:id="rId1"/>
    </p:custDataLst>
    <p:extLst>
      <p:ext uri="{BB962C8B-B14F-4D97-AF65-F5344CB8AC3E}">
        <p14:creationId xmlns:p14="http://schemas.microsoft.com/office/powerpoint/2010/main" val="1756902233"/>
      </p:ext>
    </p:extLst>
  </p:cSld>
  <p:clrMapOvr>
    <a:masterClrMapping/>
  </p:clrMapOvr>
  <p:transition spd="slow">
    <p:wip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fr-FR" sz="1600" dirty="0"/>
              <a:t>Organismes de Normalisation</a:t>
            </a:r>
            <a:r>
              <a:rPr lang="en-US" altLang="en-US" sz="1600" dirty="0"/>
              <a:t/>
            </a:r>
            <a:br>
              <a:rPr lang="en-US" altLang="en-US" sz="1600" dirty="0"/>
            </a:br>
            <a:r>
              <a:rPr lang="fr-FR" dirty="0"/>
              <a:t>Normes </a:t>
            </a:r>
            <a:r>
              <a:rPr lang="fr-FR" dirty="0" smtClean="0"/>
              <a:t>ouvertes « </a:t>
            </a:r>
            <a:r>
              <a:rPr lang="en-US" dirty="0" smtClean="0"/>
              <a:t>why </a:t>
            </a:r>
            <a:r>
              <a:rPr lang="en-US" dirty="0"/>
              <a:t>open standards are </a:t>
            </a:r>
            <a:r>
              <a:rPr lang="en-US" dirty="0" smtClean="0"/>
              <a:t>important?”</a:t>
            </a:r>
            <a:endParaRPr lang="fr-FR" dirty="0"/>
          </a:p>
        </p:txBody>
      </p:sp>
      <p:sp>
        <p:nvSpPr>
          <p:cNvPr id="55299" name="Rectangle 3"/>
          <p:cNvSpPr>
            <a:spLocks noGrp="1" noChangeArrowheads="1"/>
          </p:cNvSpPr>
          <p:nvPr>
            <p:ph type="body" idx="1"/>
          </p:nvPr>
        </p:nvSpPr>
        <p:spPr>
          <a:xfrm>
            <a:off x="4572000" y="757551"/>
            <a:ext cx="4401766" cy="3950636"/>
          </a:xfrm>
        </p:spPr>
        <p:txBody>
          <a:bodyPr/>
          <a:lstStyle/>
          <a:p>
            <a:pPr marL="0" indent="0" rtl="0">
              <a:buNone/>
            </a:pPr>
            <a:r>
              <a:rPr lang="fr-FR" sz="1600" dirty="0"/>
              <a:t>Les normes ouvertes encouragent:</a:t>
            </a:r>
          </a:p>
          <a:p>
            <a:pPr rtl="0">
              <a:buFont typeface="Arial" panose="020B0604020202020204" pitchFamily="34" charset="0"/>
              <a:buChar char="•"/>
            </a:pPr>
            <a:r>
              <a:rPr lang="fr-FR" sz="1600" dirty="0"/>
              <a:t>interopérabilité</a:t>
            </a:r>
          </a:p>
          <a:p>
            <a:pPr rtl="0">
              <a:buFont typeface="Arial" panose="020B0604020202020204" pitchFamily="34" charset="0"/>
              <a:buChar char="•"/>
            </a:pPr>
            <a:r>
              <a:rPr lang="fr-FR" sz="1600" dirty="0"/>
              <a:t>compétition</a:t>
            </a:r>
          </a:p>
          <a:p>
            <a:pPr rtl="0">
              <a:buFont typeface="Arial" panose="020B0604020202020204" pitchFamily="34" charset="0"/>
              <a:buChar char="•"/>
            </a:pPr>
            <a:r>
              <a:rPr lang="fr-FR" sz="1600" dirty="0"/>
              <a:t>innovation</a:t>
            </a:r>
          </a:p>
          <a:p>
            <a:pPr marL="0" indent="0" rtl="0">
              <a:buNone/>
            </a:pPr>
            <a:r>
              <a:rPr lang="fr-FR" sz="1600" dirty="0"/>
              <a:t>Organismes de normalisation sont:</a:t>
            </a:r>
          </a:p>
          <a:p>
            <a:pPr rtl="0">
              <a:buFont typeface="Arial" panose="020B0604020202020204" pitchFamily="34" charset="0"/>
              <a:buChar char="•"/>
            </a:pPr>
            <a:r>
              <a:rPr lang="fr-FR" sz="1600" dirty="0"/>
              <a:t>neutres du fournisseur </a:t>
            </a:r>
          </a:p>
          <a:p>
            <a:pPr rtl="0">
              <a:buFont typeface="Arial" panose="020B0604020202020204" pitchFamily="34" charset="0"/>
              <a:buChar char="•"/>
            </a:pPr>
            <a:r>
              <a:rPr lang="fr-FR" sz="1600" dirty="0"/>
              <a:t>gratuit pour les organisations à but non lucratif </a:t>
            </a:r>
          </a:p>
          <a:p>
            <a:pPr rtl="0">
              <a:buFont typeface="Arial" panose="020B0604020202020204" pitchFamily="34" charset="0"/>
              <a:buChar char="•"/>
            </a:pPr>
            <a:r>
              <a:rPr lang="fr-FR" sz="1600" dirty="0"/>
              <a:t>créé pour développer et promouvoir le concept de normes ouvertes. </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8" y="832640"/>
            <a:ext cx="4308835" cy="307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601585"/>
      </p:ext>
    </p:extLst>
  </p:cSld>
  <p:clrMapOvr>
    <a:masterClrMapping/>
  </p:clrMapOvr>
  <p:transition spd="slow">
    <p:wip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4499429" cy="757551"/>
          </a:xfrm>
        </p:spPr>
        <p:txBody>
          <a:bodyPr/>
          <a:lstStyle/>
          <a:p>
            <a:pPr rtl="0"/>
            <a:r>
              <a:rPr lang="fr-FR" sz="1600"/>
              <a:t>Organismes de normalisation</a:t>
            </a:r>
            <a:r>
              <a:rPr lang="en-US" altLang="en-US" sz="1600" dirty="0"/>
              <a:t/>
            </a:r>
            <a:br>
              <a:rPr lang="en-US" altLang="en-US" sz="1600" dirty="0"/>
            </a:br>
            <a:r>
              <a:rPr lang="fr-FR"/>
              <a:t>Normes Internet</a:t>
            </a:r>
          </a:p>
        </p:txBody>
      </p:sp>
      <p:sp>
        <p:nvSpPr>
          <p:cNvPr id="55299" name="Rectangle 3"/>
          <p:cNvSpPr>
            <a:spLocks noGrp="1" noChangeArrowheads="1"/>
          </p:cNvSpPr>
          <p:nvPr>
            <p:ph type="body" idx="1"/>
          </p:nvPr>
        </p:nvSpPr>
        <p:spPr>
          <a:xfrm>
            <a:off x="4499429" y="220523"/>
            <a:ext cx="4401766" cy="4322448"/>
          </a:xfrm>
        </p:spPr>
        <p:txBody>
          <a:bodyPr/>
          <a:lstStyle/>
          <a:p>
            <a:pPr rtl="0">
              <a:buFont typeface="Arial" panose="020B0604020202020204" pitchFamily="34" charset="0"/>
              <a:buChar char="•"/>
            </a:pPr>
            <a:r>
              <a:rPr lang="fr-FR" sz="1800" b="1"/>
              <a:t>Internet Society (ISOC)</a:t>
            </a:r>
            <a:r>
              <a:rPr lang="fr-FR" sz="1800"/>
              <a:t> - Promouvoir le développement et l'évolution ouverts de l'internet</a:t>
            </a:r>
          </a:p>
          <a:p>
            <a:pPr rtl="0">
              <a:buFont typeface="Arial" panose="020B0604020202020204" pitchFamily="34" charset="0"/>
              <a:buChar char="•"/>
            </a:pPr>
            <a:r>
              <a:rPr lang="fr-FR" sz="1800" b="1"/>
              <a:t>Internet Architecture Board (IAB)</a:t>
            </a:r>
            <a:r>
              <a:rPr lang="fr-FR" sz="1800"/>
              <a:t> - Responsable de la gestion et du développement des normes Internet</a:t>
            </a:r>
          </a:p>
          <a:p>
            <a:pPr rtl="0">
              <a:buFont typeface="Arial" panose="020B0604020202020204" pitchFamily="34" charset="0"/>
              <a:buChar char="•"/>
            </a:pPr>
            <a:r>
              <a:rPr lang="fr-FR" sz="1800" b="1"/>
              <a:t>Internet Engineering Task Force (IETF) </a:t>
            </a:r>
            <a:r>
              <a:rPr lang="fr-FR" sz="1800"/>
              <a:t>- Développe, met à jour et assure la maintenance des technologies Internet et TCP/IP</a:t>
            </a:r>
          </a:p>
          <a:p>
            <a:pPr rtl="0">
              <a:buFont typeface="Arial" panose="020B0604020202020204" pitchFamily="34" charset="0"/>
              <a:buChar char="•"/>
            </a:pPr>
            <a:r>
              <a:rPr lang="fr-FR" sz="1800" b="1"/>
              <a:t>Internet Research Task Force (IRTF) </a:t>
            </a:r>
            <a:r>
              <a:rPr lang="fr-FR" sz="1800"/>
              <a:t>- Se concentre sur la recherche à long terme liée à l'internet et aux protocoles TCP/IP</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44" y="1006420"/>
            <a:ext cx="4354285" cy="328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4841284"/>
      </p:ext>
    </p:extLst>
  </p:cSld>
  <p:clrMapOvr>
    <a:masterClrMapping/>
  </p:clrMapOvr>
  <p:transition spd="slow">
    <p:wip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8955314" cy="757551"/>
          </a:xfrm>
        </p:spPr>
        <p:txBody>
          <a:bodyPr/>
          <a:lstStyle/>
          <a:p>
            <a:pPr rtl="0"/>
            <a:r>
              <a:rPr lang="fr-FR" sz="1600"/>
              <a:t>Organismes de normalisation</a:t>
            </a:r>
            <a:r>
              <a:rPr lang="en-US" altLang="en-US" sz="1600" dirty="0"/>
              <a:t/>
            </a:r>
            <a:br>
              <a:rPr lang="en-US" altLang="en-US" sz="1600" dirty="0"/>
            </a:br>
            <a:r>
              <a:rPr lang="fr-FR"/>
              <a:t>Normes Internet (suite) </a:t>
            </a:r>
          </a:p>
        </p:txBody>
      </p:sp>
      <p:sp>
        <p:nvSpPr>
          <p:cNvPr id="55299" name="Rectangle 3"/>
          <p:cNvSpPr>
            <a:spLocks noGrp="1" noChangeArrowheads="1"/>
          </p:cNvSpPr>
          <p:nvPr>
            <p:ph type="body" idx="1"/>
          </p:nvPr>
        </p:nvSpPr>
        <p:spPr>
          <a:xfrm>
            <a:off x="4648898" y="782410"/>
            <a:ext cx="4247972" cy="3672114"/>
          </a:xfrm>
        </p:spPr>
        <p:txBody>
          <a:bodyPr/>
          <a:lstStyle/>
          <a:p>
            <a:pPr marL="0" indent="0" rtl="0">
              <a:buNone/>
            </a:pPr>
            <a:r>
              <a:rPr lang="fr-FR" sz="1600"/>
              <a:t>Organismes de normalisation participant à l'élaboration et au soutien de TCP/IP</a:t>
            </a:r>
          </a:p>
          <a:p>
            <a:pPr lvl="1" rtl="0"/>
            <a:r>
              <a:rPr lang="fr-FR" sz="1600" b="1"/>
              <a:t>Internet Corporation for Assigned Names and Numbers (ICANN) </a:t>
            </a:r>
            <a:r>
              <a:rPr lang="fr-FR" sz="1600"/>
              <a:t>- coordonne l'attribution des adresses IP, la gestion des noms de domaine et l'attribution d'autres informations</a:t>
            </a:r>
          </a:p>
          <a:p>
            <a:pPr lvl="1" rtl="0"/>
            <a:r>
              <a:rPr lang="fr-FR" sz="1600" b="1"/>
              <a:t>Internet Assigned Numbers Authority (IANA) </a:t>
            </a:r>
            <a:r>
              <a:rPr lang="fr-FR" sz="1600"/>
              <a:t>- Supervise et gère l'attribution des adresses IP, la gestion des noms de domaine et les identificateurs de protocole pour l'ICANN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2" y="1277257"/>
            <a:ext cx="4378082" cy="274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069485"/>
      </p:ext>
    </p:extLst>
  </p:cSld>
  <p:clrMapOvr>
    <a:masterClrMapping/>
  </p:clrMapOvr>
  <p:transition spd="slow">
    <p:wip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fr-FR" sz="1600"/>
              <a:t>Organismes de normalisation</a:t>
            </a:r>
            <a:r>
              <a:rPr lang="en-US" altLang="en-US" sz="1600" dirty="0"/>
              <a:t/>
            </a:r>
            <a:br>
              <a:rPr lang="en-US" altLang="en-US" sz="1600" dirty="0"/>
            </a:br>
            <a:r>
              <a:rPr lang="fr-FR"/>
              <a:t>Normes électroniques et de communication</a:t>
            </a:r>
          </a:p>
        </p:txBody>
      </p:sp>
      <p:sp>
        <p:nvSpPr>
          <p:cNvPr id="55299" name="Rectangle 3"/>
          <p:cNvSpPr>
            <a:spLocks noGrp="1" noChangeArrowheads="1"/>
          </p:cNvSpPr>
          <p:nvPr>
            <p:ph type="body" idx="1"/>
          </p:nvPr>
        </p:nvSpPr>
        <p:spPr>
          <a:xfrm>
            <a:off x="116114" y="821051"/>
            <a:ext cx="8785081" cy="3794491"/>
          </a:xfrm>
        </p:spPr>
        <p:txBody>
          <a:bodyPr/>
          <a:lstStyle/>
          <a:p>
            <a:pPr rtl="0">
              <a:buFont typeface="Arial" panose="020B0604020202020204" pitchFamily="34" charset="0"/>
              <a:buChar char="•"/>
            </a:pPr>
            <a:r>
              <a:rPr lang="fr-FR" sz="1800" b="1"/>
              <a:t>Institute of Electrical and Electronics Engineers </a:t>
            </a:r>
            <a:r>
              <a:rPr lang="fr-FR" sz="1800"/>
              <a:t>(</a:t>
            </a:r>
            <a:r>
              <a:rPr lang="fr-FR" sz="1800" b="1"/>
              <a:t>IEEE</a:t>
            </a:r>
            <a:r>
              <a:rPr lang="fr-FR" sz="1800"/>
              <a:t>, prononcer "I-triple-E") - qui se consacre à la création de normes dans les domaines de l'électricité et de l'énergie, des soins de santé, des télécommunications et des réseaux</a:t>
            </a:r>
          </a:p>
          <a:p>
            <a:pPr rtl="0">
              <a:buFont typeface="Arial" panose="020B0604020202020204" pitchFamily="34" charset="0"/>
              <a:buChar char="•"/>
            </a:pPr>
            <a:r>
              <a:rPr lang="fr-FR" sz="1800" b="1"/>
              <a:t>Electronic Industries Alliance (EIA) </a:t>
            </a:r>
            <a:r>
              <a:rPr lang="fr-FR" sz="1800"/>
              <a:t>- élabore des normes relatives au câblage électrique, aux connecteurs et aux racks de 19 pouces utilisés pour monter les équipements de réseau</a:t>
            </a:r>
          </a:p>
          <a:p>
            <a:pPr rtl="0">
              <a:buFont typeface="Arial" panose="020B0604020202020204" pitchFamily="34" charset="0"/>
              <a:buChar char="•"/>
            </a:pPr>
            <a:r>
              <a:rPr lang="fr-FR" sz="1800" b="1"/>
              <a:t>Telecommunications Industry Association (TIA) </a:t>
            </a:r>
            <a:r>
              <a:rPr lang="fr-FR" sz="1800"/>
              <a:t>- développe des normes de communication pour les équipements radio, les tours de téléphonie cellulaire, les dispositifs de voix sur IP (VoIP), les communications par satellite, etc.</a:t>
            </a:r>
          </a:p>
          <a:p>
            <a:pPr rtl="0">
              <a:buFont typeface="Arial" panose="020B0604020202020204" pitchFamily="34" charset="0"/>
              <a:buChar char="•"/>
            </a:pPr>
            <a:r>
              <a:rPr lang="fr-FR" sz="1800" b="1"/>
              <a:t>Union internationale des télécommunications - Secteur de la normalisation des télécommunications (UIT-T</a:t>
            </a:r>
            <a:r>
              <a:rPr lang="fr-FR" sz="1800"/>
              <a:t>) - définit des normes pour la compression vidéo, la télévision par protocole Internet (IPTV) et les communications à large bande, telles que la ligne d'abonné numérique (DSL)</a:t>
            </a:r>
          </a:p>
        </p:txBody>
      </p:sp>
    </p:spTree>
    <p:extLst>
      <p:ext uri="{BB962C8B-B14F-4D97-AF65-F5344CB8AC3E}">
        <p14:creationId xmlns:p14="http://schemas.microsoft.com/office/powerpoint/2010/main" val="3463170220"/>
      </p:ext>
    </p:extLst>
  </p:cSld>
  <p:clrMapOvr>
    <a:masterClrMapping/>
  </p:clrMapOvr>
  <p:transition spd="slow">
    <p:wip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fr-FR" sz="1600"/>
              <a:t>Organismes de normalisation</a:t>
            </a:r>
            <a:r>
              <a:rPr lang="en-US" altLang="en-US" sz="1600" dirty="0"/>
              <a:t/>
            </a:r>
            <a:br>
              <a:rPr lang="en-US" altLang="en-US" sz="1600" dirty="0"/>
            </a:br>
            <a:r>
              <a:rPr lang="fr-FR"/>
              <a:t>Travail Pratique - Recherche sur les normes de mise en réseau</a:t>
            </a:r>
          </a:p>
        </p:txBody>
      </p:sp>
      <p:sp>
        <p:nvSpPr>
          <p:cNvPr id="55299" name="Rectangle 3"/>
          <p:cNvSpPr>
            <a:spLocks noGrp="1" noChangeArrowheads="1"/>
          </p:cNvSpPr>
          <p:nvPr>
            <p:ph type="body" idx="1"/>
          </p:nvPr>
        </p:nvSpPr>
        <p:spPr>
          <a:xfrm>
            <a:off x="116114" y="821051"/>
            <a:ext cx="8785081" cy="3794491"/>
          </a:xfrm>
        </p:spPr>
        <p:txBody>
          <a:bodyPr/>
          <a:lstStyle/>
          <a:p>
            <a:pPr marL="0" indent="0" rtl="0">
              <a:buNone/>
            </a:pPr>
            <a:r>
              <a:rPr lang="fr-FR" sz="1800" dirty="0"/>
              <a:t>Dans ce TP, vous ferez ce qui suit</a:t>
            </a:r>
            <a:r>
              <a:rPr lang="fr-FR" sz="1800" dirty="0" smtClean="0"/>
              <a:t>:</a:t>
            </a:r>
          </a:p>
          <a:p>
            <a:pPr marL="0" indent="0">
              <a:buNone/>
            </a:pPr>
            <a:r>
              <a:rPr lang="fr-FR" sz="1800" dirty="0">
                <a:hlinkClick r:id="rId3"/>
              </a:rPr>
              <a:t>https://</a:t>
            </a:r>
            <a:r>
              <a:rPr lang="fr-FR" sz="1800" dirty="0" smtClean="0">
                <a:hlinkClick r:id="rId3"/>
              </a:rPr>
              <a:t>contenthub.netacad.com/itn/3.4.4</a:t>
            </a:r>
            <a:endParaRPr lang="fr-FR" sz="1800" dirty="0" smtClean="0"/>
          </a:p>
          <a:p>
            <a:pPr marL="0" indent="0">
              <a:buNone/>
            </a:pPr>
            <a:endParaRPr lang="fr-FR" sz="1800" dirty="0"/>
          </a:p>
          <a:p>
            <a:pPr lvl="1" rtl="0"/>
            <a:r>
              <a:rPr lang="fr-FR" sz="1700" dirty="0"/>
              <a:t>Partie 1 : Recherche sur les organismes de normalisation des réseaux</a:t>
            </a:r>
          </a:p>
          <a:p>
            <a:pPr lvl="1" rtl="0"/>
            <a:r>
              <a:rPr lang="fr-FR" sz="1700" dirty="0"/>
              <a:t>Partie 2 : Réflexion sur l'expérience d'Internet et des réseaux informatiques</a:t>
            </a:r>
          </a:p>
        </p:txBody>
      </p:sp>
    </p:spTree>
    <p:extLst>
      <p:ext uri="{BB962C8B-B14F-4D97-AF65-F5344CB8AC3E}">
        <p14:creationId xmlns:p14="http://schemas.microsoft.com/office/powerpoint/2010/main" val="416355214"/>
      </p:ext>
    </p:extLst>
  </p:cSld>
  <p:clrMapOvr>
    <a:masterClrMapping/>
  </p:clrMapOvr>
  <p:transition spd="slow">
    <p:wip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3.5 Modèles de Référence</a:t>
            </a:r>
          </a:p>
        </p:txBody>
      </p:sp>
    </p:spTree>
    <p:custDataLst>
      <p:tags r:id="rId1"/>
    </p:custDataLst>
    <p:extLst>
      <p:ext uri="{BB962C8B-B14F-4D97-AF65-F5344CB8AC3E}">
        <p14:creationId xmlns:p14="http://schemas.microsoft.com/office/powerpoint/2010/main" val="2717982576"/>
      </p:ext>
    </p:extLst>
  </p:cSld>
  <p:clrMapOvr>
    <a:masterClrMapping/>
  </p:clrMapOvr>
  <p:transition spd="slow">
    <p:wip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fr-FR" sz="2000" dirty="0" smtClean="0">
                <a:solidFill>
                  <a:schemeClr val="accent5">
                    <a:lumMod val="40000"/>
                    <a:lumOff val="60000"/>
                  </a:schemeClr>
                </a:solidFill>
              </a:rPr>
              <a:t>Lors </a:t>
            </a:r>
            <a:r>
              <a:rPr lang="fr-FR" sz="2000" dirty="0">
                <a:solidFill>
                  <a:schemeClr val="accent5">
                    <a:lumMod val="40000"/>
                    <a:lumOff val="60000"/>
                  </a:schemeClr>
                </a:solidFill>
              </a:rPr>
              <a:t>de l'étude de l'anatomie, quelle est l'importance de la structure squelettique ? </a:t>
            </a:r>
            <a:br>
              <a:rPr lang="fr-FR" sz="2000" dirty="0">
                <a:solidFill>
                  <a:schemeClr val="accent5">
                    <a:lumMod val="40000"/>
                    <a:lumOff val="60000"/>
                  </a:schemeClr>
                </a:solidFill>
              </a:rPr>
            </a:br>
            <a:r>
              <a:rPr lang="fr-FR" sz="2000" dirty="0" smtClean="0">
                <a:solidFill>
                  <a:schemeClr val="accent5">
                    <a:lumMod val="40000"/>
                    <a:lumOff val="60000"/>
                  </a:schemeClr>
                </a:solidFill>
              </a:rPr>
              <a:t>Cela </a:t>
            </a:r>
            <a:r>
              <a:rPr lang="fr-FR" sz="2000" dirty="0">
                <a:solidFill>
                  <a:schemeClr val="accent5">
                    <a:lumMod val="40000"/>
                    <a:lumOff val="60000"/>
                  </a:schemeClr>
                </a:solidFill>
              </a:rPr>
              <a:t>devient la base que l'anatomie utilisera pour tout construire à partir de là. </a:t>
            </a:r>
            <a:r>
              <a:rPr lang="fr-FR" sz="2000" dirty="0" smtClean="0">
                <a:solidFill>
                  <a:schemeClr val="accent5">
                    <a:lumMod val="40000"/>
                    <a:lumOff val="60000"/>
                  </a:schemeClr>
                </a:solidFill>
              </a:rPr>
              <a:t/>
            </a:r>
            <a:br>
              <a:rPr lang="fr-FR" sz="2000" dirty="0" smtClean="0">
                <a:solidFill>
                  <a:schemeClr val="accent5">
                    <a:lumMod val="40000"/>
                    <a:lumOff val="60000"/>
                  </a:schemeClr>
                </a:solidFill>
              </a:rPr>
            </a:br>
            <a:r>
              <a:rPr lang="fr-FR" sz="2000" dirty="0">
                <a:solidFill>
                  <a:schemeClr val="accent5">
                    <a:lumMod val="40000"/>
                    <a:lumOff val="60000"/>
                  </a:schemeClr>
                </a:solidFill>
              </a:rPr>
              <a:t/>
            </a:r>
            <a:br>
              <a:rPr lang="fr-FR" sz="2000" dirty="0">
                <a:solidFill>
                  <a:schemeClr val="accent5">
                    <a:lumMod val="40000"/>
                    <a:lumOff val="60000"/>
                  </a:schemeClr>
                </a:solidFill>
              </a:rPr>
            </a:br>
            <a:r>
              <a:rPr lang="fr-FR" sz="2000" dirty="0" smtClean="0">
                <a:solidFill>
                  <a:schemeClr val="accent5">
                    <a:lumMod val="40000"/>
                    <a:lumOff val="60000"/>
                  </a:schemeClr>
                </a:solidFill>
              </a:rPr>
              <a:t>De </a:t>
            </a:r>
            <a:r>
              <a:rPr lang="fr-FR" sz="2000" dirty="0">
                <a:solidFill>
                  <a:schemeClr val="accent5">
                    <a:lumMod val="40000"/>
                    <a:lumOff val="60000"/>
                  </a:schemeClr>
                </a:solidFill>
              </a:rPr>
              <a:t>même, dans le domaine des réseaux, nous ne nous éloignons jamais des modèles OSI ou TCP/IP</a:t>
            </a:r>
          </a:p>
        </p:txBody>
      </p:sp>
    </p:spTree>
    <p:custDataLst>
      <p:tags r:id="rId1"/>
    </p:custDataLst>
    <p:extLst>
      <p:ext uri="{BB962C8B-B14F-4D97-AF65-F5344CB8AC3E}">
        <p14:creationId xmlns:p14="http://schemas.microsoft.com/office/powerpoint/2010/main" val="204171208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réseau</a:t>
            </a:r>
            <a:r>
              <a:rPr lang="en-US" altLang="en-US" dirty="0"/>
              <a:t/>
            </a:r>
            <a:br>
              <a:rPr lang="en-US" altLang="en-US" dirty="0"/>
            </a:br>
            <a:r>
              <a:rPr lang="fr-FR"/>
              <a:t>Supports réseau</a:t>
            </a:r>
          </a:p>
        </p:txBody>
      </p:sp>
      <p:sp>
        <p:nvSpPr>
          <p:cNvPr id="8195" name="Rectangle 6"/>
          <p:cNvSpPr>
            <a:spLocks noGrp="1" noChangeArrowheads="1"/>
          </p:cNvSpPr>
          <p:nvPr>
            <p:ph idx="1"/>
          </p:nvPr>
        </p:nvSpPr>
        <p:spPr>
          <a:xfrm>
            <a:off x="144065" y="798946"/>
            <a:ext cx="8743293" cy="608695"/>
          </a:xfrm>
        </p:spPr>
        <p:txBody>
          <a:bodyPr/>
          <a:lstStyle/>
          <a:p>
            <a:pPr marL="0" indent="0" rtl="0">
              <a:buNone/>
            </a:pPr>
            <a:r>
              <a:rPr lang="fr-FR" sz="1600"/>
              <a:t>Communication sur un réseau est transmise via un support qui permet à un message pour aller de la source vers la destination. </a:t>
            </a:r>
          </a:p>
          <a:p>
            <a:pPr marL="0" indent="0" rtl="0">
              <a:buNone/>
            </a:pPr>
            <a:r>
              <a:rPr lang="fr-FR"/>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909539"/>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rtl="0"/>
                      <a:r>
                        <a:rPr lang="fr-FR"/>
                        <a:t>Types de contenu multimédia</a:t>
                      </a:r>
                    </a:p>
                  </a:txBody>
                  <a:tcPr/>
                </a:tc>
                <a:tc>
                  <a:txBody>
                    <a:bodyPr/>
                    <a:lstStyle/>
                    <a:p>
                      <a:pPr rtl="0"/>
                      <a:r>
                        <a:rPr lang="fr-FR"/>
                        <a:t>Description</a:t>
                      </a:r>
                    </a:p>
                  </a:txBody>
                  <a:tcPr/>
                </a:tc>
                <a:extLst>
                  <a:ext uri="{0D108BD9-81ED-4DB2-BD59-A6C34878D82A}">
                    <a16:rowId xmlns:a16="http://schemas.microsoft.com/office/drawing/2014/main" val="10000"/>
                  </a:ext>
                </a:extLst>
              </a:tr>
              <a:tr h="599768">
                <a:tc>
                  <a:txBody>
                    <a:bodyPr/>
                    <a:lstStyle/>
                    <a:p>
                      <a:pPr rtl="0"/>
                      <a:r>
                        <a:rPr lang="fr-FR" sz="1400" b="1" i="0" kern="1200">
                          <a:solidFill>
                            <a:schemeClr val="dk1"/>
                          </a:solidFill>
                          <a:effectLst/>
                          <a:latin typeface="+mn-lt"/>
                          <a:ea typeface="+mn-ea"/>
                          <a:cs typeface="+mn-cs"/>
                        </a:rPr>
                        <a:t>Fils métalliques dans les câbles</a:t>
                      </a:r>
                    </a:p>
                  </a:txBody>
                  <a:tcPr/>
                </a:tc>
                <a:tc>
                  <a:txBody>
                    <a:bodyPr/>
                    <a:lstStyle/>
                    <a:p>
                      <a:pPr rtl="0"/>
                      <a:r>
                        <a:rPr lang="fr-FR" sz="1400" b="0" i="0" kern="1200">
                          <a:solidFill>
                            <a:schemeClr val="dk1"/>
                          </a:solidFill>
                          <a:effectLst/>
                          <a:latin typeface="+mn-lt"/>
                          <a:ea typeface="+mn-ea"/>
                          <a:cs typeface="+mn-cs"/>
                        </a:rPr>
                        <a:t>impulsions électriques</a:t>
                      </a:r>
                    </a:p>
                  </a:txBody>
                  <a:tcPr/>
                </a:tc>
                <a:extLst>
                  <a:ext uri="{0D108BD9-81ED-4DB2-BD59-A6C34878D82A}">
                    <a16:rowId xmlns:a16="http://schemas.microsoft.com/office/drawing/2014/main" val="10001"/>
                  </a:ext>
                </a:extLst>
              </a:tr>
              <a:tr h="846731">
                <a:tc>
                  <a:txBody>
                    <a:bodyPr/>
                    <a:lstStyle/>
                    <a:p>
                      <a:pPr rtl="0"/>
                      <a:r>
                        <a:rPr lang="fr-FR" sz="1400" b="1" i="0" kern="1200">
                          <a:solidFill>
                            <a:schemeClr val="dk1"/>
                          </a:solidFill>
                          <a:effectLst/>
                          <a:latin typeface="+mn-lt"/>
                          <a:ea typeface="+mn-ea"/>
                          <a:cs typeface="+mn-cs"/>
                        </a:rPr>
                        <a:t>Fibres de verre ou en plastique (câbles à fibre optique)</a:t>
                      </a:r>
                    </a:p>
                  </a:txBody>
                  <a:tcPr/>
                </a:tc>
                <a:tc>
                  <a:txBody>
                    <a:bodyPr/>
                    <a:lstStyle/>
                    <a:p>
                      <a:pPr rtl="0"/>
                      <a:r>
                        <a:rPr lang="fr-FR" sz="1400" b="0" i="0" kern="1200">
                          <a:solidFill>
                            <a:schemeClr val="dk1"/>
                          </a:solidFill>
                          <a:effectLst/>
                          <a:latin typeface="+mn-lt"/>
                          <a:ea typeface="+mn-ea"/>
                          <a:cs typeface="+mn-cs"/>
                        </a:rPr>
                        <a:t>impulsions lumineuses</a:t>
                      </a:r>
                    </a:p>
                  </a:txBody>
                  <a:tcPr/>
                </a:tc>
                <a:extLst>
                  <a:ext uri="{0D108BD9-81ED-4DB2-BD59-A6C34878D82A}">
                    <a16:rowId xmlns:a16="http://schemas.microsoft.com/office/drawing/2014/main" val="10002"/>
                  </a:ext>
                </a:extLst>
              </a:tr>
              <a:tr h="910166">
                <a:tc>
                  <a:txBody>
                    <a:bodyPr/>
                    <a:lstStyle/>
                    <a:p>
                      <a:pPr rtl="0"/>
                      <a:r>
                        <a:rPr lang="fr-FR" sz="1400" b="1" i="0" kern="1200">
                          <a:solidFill>
                            <a:schemeClr val="dk1"/>
                          </a:solidFill>
                          <a:effectLst/>
                          <a:latin typeface="+mn-lt"/>
                          <a:ea typeface="+mn-ea"/>
                          <a:cs typeface="+mn-cs"/>
                        </a:rPr>
                        <a:t>Transmission sans fil</a:t>
                      </a:r>
                    </a:p>
                  </a:txBody>
                  <a:tcPr/>
                </a:tc>
                <a:tc>
                  <a:txBody>
                    <a:bodyPr/>
                    <a:lstStyle/>
                    <a:p>
                      <a:pPr rtl="0"/>
                      <a:r>
                        <a:rPr lang="fr-FR" sz="1400" b="0" i="0" kern="1200">
                          <a:solidFill>
                            <a:schemeClr val="dk1"/>
                          </a:solidFill>
                          <a:effectLst/>
                          <a:latin typeface="+mn-lt"/>
                          <a:ea typeface="+mn-ea"/>
                          <a:cs typeface="+mn-cs"/>
                        </a:rPr>
                        <a:t>Utilise la modulation de fréquences spécifiques d'ondes électromagnétiques.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
        <p:nvSpPr>
          <p:cNvPr id="3" name="Rectangle 2"/>
          <p:cNvSpPr/>
          <p:nvPr/>
        </p:nvSpPr>
        <p:spPr>
          <a:xfrm>
            <a:off x="1806500" y="4494648"/>
            <a:ext cx="4288353" cy="646331"/>
          </a:xfrm>
          <a:prstGeom prst="rect">
            <a:avLst/>
          </a:prstGeom>
        </p:spPr>
        <p:txBody>
          <a:bodyPr wrap="none">
            <a:spAutoFit/>
          </a:bodyPr>
          <a:lstStyle/>
          <a:p>
            <a:r>
              <a:rPr lang="fr-FR" dirty="0">
                <a:hlinkClick r:id="rId5"/>
              </a:rPr>
              <a:t>https://</a:t>
            </a:r>
            <a:r>
              <a:rPr lang="fr-FR" dirty="0" smtClean="0">
                <a:hlinkClick r:id="rId5"/>
              </a:rPr>
              <a:t>contenthub.netacad.com/itn/1.2.6</a:t>
            </a:r>
            <a:endParaRPr lang="fr-FR" dirty="0" smtClean="0"/>
          </a:p>
          <a:p>
            <a:endParaRPr lang="fr-FR" dirty="0"/>
          </a:p>
        </p:txBody>
      </p:sp>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Modèles de Référence</a:t>
            </a:r>
            <a:r>
              <a:rPr lang="en-US" altLang="en-US" dirty="0"/>
              <a:t/>
            </a:r>
            <a:br>
              <a:rPr lang="en-US" altLang="en-US" dirty="0"/>
            </a:br>
            <a:r>
              <a:rPr lang="fr-FR"/>
              <a:t>Les Avantages de l'Utilisation d'Un Modèle en Couches</a:t>
            </a:r>
          </a:p>
        </p:txBody>
      </p:sp>
      <p:sp>
        <p:nvSpPr>
          <p:cNvPr id="13315" name="Content Placeholder 2"/>
          <p:cNvSpPr>
            <a:spLocks noGrp="1"/>
          </p:cNvSpPr>
          <p:nvPr>
            <p:ph idx="1"/>
          </p:nvPr>
        </p:nvSpPr>
        <p:spPr>
          <a:xfrm>
            <a:off x="5453349" y="1019280"/>
            <a:ext cx="3690651" cy="3323113"/>
          </a:xfrm>
        </p:spPr>
        <p:txBody>
          <a:bodyPr/>
          <a:lstStyle/>
          <a:p>
            <a:pPr marL="0" indent="0" rtl="0">
              <a:buNone/>
            </a:pPr>
            <a:r>
              <a:rPr lang="fr-FR" sz="1600"/>
              <a:t>Des concepts complexes comme le fonctionnement d'un réseau peuvent être difficiles à expliquer et à comprendre. Pour cette raison, un modèle en couches est utilisé.</a:t>
            </a:r>
          </a:p>
          <a:p>
            <a:pPr marL="0" indent="0" rtl="0">
              <a:buNone/>
            </a:pPr>
            <a:r>
              <a:rPr lang="fr-FR" sz="1600"/>
              <a:t>Deux modèles en couches décrivent les opérations réseau:</a:t>
            </a:r>
          </a:p>
          <a:p>
            <a:pPr rtl="0">
              <a:buFont typeface="Arial" panose="020B0604020202020204" pitchFamily="34" charset="0"/>
              <a:buChar char="•"/>
            </a:pPr>
            <a:r>
              <a:rPr lang="fr-FR" sz="1600"/>
              <a:t>Modèle de référence pour l'interconnexion des systèmes ouverts (OSI)</a:t>
            </a:r>
          </a:p>
          <a:p>
            <a:pPr rtl="0">
              <a:buFont typeface="Arial" panose="020B0604020202020204" pitchFamily="34" charset="0"/>
              <a:buChar char="•"/>
            </a:pPr>
            <a:r>
              <a:rPr lang="fr-FR" sz="1600"/>
              <a:t>Modèle de Référence TCP/IP</a:t>
            </a:r>
          </a:p>
          <a:p>
            <a:pPr lvl="1"/>
            <a:endParaRPr lang="en-CA" altLang="en-US" dirty="0"/>
          </a:p>
          <a:p>
            <a:pPr lvl="1"/>
            <a:endParaRPr lang="en-CA"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285"/>
            <a:ext cx="5266953" cy="422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7166898"/>
      </p:ext>
    </p:extLst>
  </p:cSld>
  <p:clrMapOvr>
    <a:masterClrMapping/>
  </p:clrMapOvr>
  <p:transition spd="slow">
    <p:wip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Modèles de Référence</a:t>
            </a:r>
            <a:r>
              <a:rPr lang="en-US" altLang="en-US" dirty="0"/>
              <a:t/>
            </a:r>
            <a:br>
              <a:rPr lang="en-US" altLang="en-US" dirty="0"/>
            </a:br>
            <a:r>
              <a:rPr lang="fr-FR"/>
              <a:t>Les Avantages de l'Utilisation d'Un Modèle en Couches (suite)</a:t>
            </a:r>
          </a:p>
        </p:txBody>
      </p:sp>
      <p:sp>
        <p:nvSpPr>
          <p:cNvPr id="13315" name="Content Placeholder 2"/>
          <p:cNvSpPr>
            <a:spLocks noGrp="1"/>
          </p:cNvSpPr>
          <p:nvPr>
            <p:ph idx="1"/>
          </p:nvPr>
        </p:nvSpPr>
        <p:spPr>
          <a:xfrm>
            <a:off x="290286" y="798944"/>
            <a:ext cx="8853715" cy="1991148"/>
          </a:xfrm>
        </p:spPr>
        <p:txBody>
          <a:bodyPr/>
          <a:lstStyle/>
          <a:p>
            <a:pPr marL="0" indent="0" rtl="0">
              <a:buNone/>
            </a:pPr>
            <a:r>
              <a:rPr lang="fr-FR" sz="1200" dirty="0"/>
              <a:t>Ce sont les avantages de l'utilisation d'un modèle à plusieurs niveaux :</a:t>
            </a:r>
          </a:p>
          <a:p>
            <a:pPr rtl="0">
              <a:buFont typeface="Arial" panose="020B0604020202020204" pitchFamily="34" charset="0"/>
              <a:buChar char="•"/>
            </a:pPr>
            <a:r>
              <a:rPr lang="fr-FR" sz="1200" dirty="0"/>
              <a:t>Aide à la conception de protocoles car les protocoles qui fonctionnent à une couche spécifique ont des informations définies sur lesquelles ils agissent et une interface définie avec les couches supérieures et inférieures</a:t>
            </a:r>
          </a:p>
          <a:p>
            <a:pPr rtl="0">
              <a:buFont typeface="Arial" panose="020B0604020202020204" pitchFamily="34" charset="0"/>
              <a:buChar char="•"/>
            </a:pPr>
            <a:r>
              <a:rPr lang="fr-FR" sz="1200" dirty="0"/>
              <a:t>Encourage la compétition, car les produits de différents fournisseurs peuvent fonctionner ensemble.</a:t>
            </a:r>
          </a:p>
          <a:p>
            <a:pPr rtl="0">
              <a:buFont typeface="Arial" panose="020B0604020202020204" pitchFamily="34" charset="0"/>
              <a:buChar char="•"/>
            </a:pPr>
            <a:r>
              <a:rPr lang="fr-FR" sz="1200" dirty="0"/>
              <a:t>Empêche que des changements de technologie ou de capacité dans une couche n'affectent d'autres couches au-dessus et au-dessous</a:t>
            </a:r>
          </a:p>
          <a:p>
            <a:pPr rtl="0">
              <a:buFont typeface="Arial" panose="020B0604020202020204" pitchFamily="34" charset="0"/>
              <a:buChar char="•"/>
            </a:pPr>
            <a:r>
              <a:rPr lang="fr-FR" sz="1200" dirty="0"/>
              <a:t>Fournit un langage commun pour décrire les fonctions et les capacités de mise en réseau </a:t>
            </a:r>
          </a:p>
          <a:p>
            <a:pPr lvl="1"/>
            <a:endParaRPr lang="en-CA" altLang="en-US" sz="1050" dirty="0"/>
          </a:p>
          <a:p>
            <a:pPr lvl="1"/>
            <a:endParaRPr lang="en-CA" altLang="en-US" sz="1050" dirty="0"/>
          </a:p>
          <a:p>
            <a:pPr lvl="1"/>
            <a:endParaRPr lang="en-CA" altLang="en-US" sz="1050" dirty="0"/>
          </a:p>
        </p:txBody>
      </p:sp>
      <p:pic>
        <p:nvPicPr>
          <p:cNvPr id="4" name="Picture 4" descr="D:\Travail\2003\eigsi\modèle en couch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569" y="2790093"/>
            <a:ext cx="6611816" cy="222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42665282"/>
      </p:ext>
    </p:extLst>
  </p:cSld>
  <p:clrMapOvr>
    <a:masterClrMapping/>
  </p:clrMapOvr>
  <p:transition spd="slow">
    <p:wip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pPr rtl="0"/>
            <a:r>
              <a:rPr lang="fr-FR" sz="1600"/>
              <a:t>Modèles de Référence</a:t>
            </a:r>
            <a:r>
              <a:rPr lang="en-US" altLang="en-US" dirty="0"/>
              <a:t/>
            </a:r>
            <a:br>
              <a:rPr lang="en-US" altLang="en-US" dirty="0"/>
            </a:br>
            <a:r>
              <a:rPr lang="fr-FR" sz="2400"/>
              <a:t>Le Modèle de Référence OSI</a:t>
            </a:r>
          </a:p>
        </p:txBody>
      </p:sp>
      <p:pic>
        <p:nvPicPr>
          <p:cNvPr id="4" name="Picture 3" descr="Couches_OSI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67508" y="820616"/>
            <a:ext cx="6482861" cy="3777018"/>
          </a:xfrm>
          <a:prstGeom prst="rect">
            <a:avLst/>
          </a:prstGeom>
          <a:noFill/>
        </p:spPr>
      </p:pic>
    </p:spTree>
    <p:extLst>
      <p:ext uri="{BB962C8B-B14F-4D97-AF65-F5344CB8AC3E}">
        <p14:creationId xmlns:p14="http://schemas.microsoft.com/office/powerpoint/2010/main" val="1890504363"/>
      </p:ext>
    </p:extLst>
  </p:cSld>
  <p:clrMapOvr>
    <a:masterClrMapping/>
  </p:clrMapOvr>
  <p:transition spd="slow">
    <p:wip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01601"/>
            <a:ext cx="8783638" cy="754742"/>
          </a:xfrm>
        </p:spPr>
        <p:txBody>
          <a:bodyPr/>
          <a:lstStyle/>
          <a:p>
            <a:pPr rtl="0"/>
            <a:r>
              <a:rPr lang="fr-FR" sz="1600"/>
              <a:t>Modèles de Référence</a:t>
            </a:r>
            <a:r>
              <a:rPr lang="en-US" altLang="en-US" dirty="0"/>
              <a:t/>
            </a:r>
            <a:br>
              <a:rPr lang="en-US" altLang="en-US" dirty="0"/>
            </a:br>
            <a:r>
              <a:rPr lang="fr-FR" sz="2400"/>
              <a:t>Le Modèle de Référence TCP/IP</a:t>
            </a:r>
          </a:p>
        </p:txBody>
      </p:sp>
      <p:graphicFrame>
        <p:nvGraphicFramePr>
          <p:cNvPr id="5" name="Table 4"/>
          <p:cNvGraphicFramePr>
            <a:graphicFrameLocks noGrp="1"/>
          </p:cNvGraphicFramePr>
          <p:nvPr>
            <p:extLst/>
          </p:nvPr>
        </p:nvGraphicFramePr>
        <p:xfrm>
          <a:off x="362857" y="955226"/>
          <a:ext cx="8215086" cy="2525654"/>
        </p:xfrm>
        <a:graphic>
          <a:graphicData uri="http://schemas.openxmlformats.org/drawingml/2006/table">
            <a:tbl>
              <a:tblPr firstRow="1" firstCol="1" bandRow="1">
                <a:tableStyleId>{5C22544A-7EE6-4342-B048-85BDC9FD1C3A}</a:tableStyleId>
              </a:tblPr>
              <a:tblGrid>
                <a:gridCol w="1685348">
                  <a:extLst>
                    <a:ext uri="{9D8B030D-6E8A-4147-A177-3AD203B41FA5}">
                      <a16:colId xmlns:a16="http://schemas.microsoft.com/office/drawing/2014/main" val="20000"/>
                    </a:ext>
                  </a:extLst>
                </a:gridCol>
                <a:gridCol w="6529738">
                  <a:extLst>
                    <a:ext uri="{9D8B030D-6E8A-4147-A177-3AD203B41FA5}">
                      <a16:colId xmlns:a16="http://schemas.microsoft.com/office/drawing/2014/main" val="20001"/>
                    </a:ext>
                  </a:extLst>
                </a:gridCol>
              </a:tblGrid>
              <a:tr h="361653">
                <a:tc>
                  <a:txBody>
                    <a:bodyPr/>
                    <a:lstStyle/>
                    <a:p>
                      <a:pPr rtl="0"/>
                      <a:r>
                        <a:rPr lang="fr-FR" b="1">
                          <a:effectLst/>
                        </a:rPr>
                        <a:t>Couche du Modèle TCP/IP</a:t>
                      </a:r>
                    </a:p>
                  </a:txBody>
                  <a:tcPr anchor="ctr"/>
                </a:tc>
                <a:tc>
                  <a:txBody>
                    <a:bodyPr/>
                    <a:lstStyle/>
                    <a:p>
                      <a:pPr rtl="0"/>
                      <a:r>
                        <a:rPr lang="fr-FR" b="1">
                          <a:effectLst/>
                        </a:rPr>
                        <a:t>Description</a:t>
                      </a:r>
                    </a:p>
                  </a:txBody>
                  <a:tcPr anchor="ctr"/>
                </a:tc>
                <a:extLst>
                  <a:ext uri="{0D108BD9-81ED-4DB2-BD59-A6C34878D82A}">
                    <a16:rowId xmlns:a16="http://schemas.microsoft.com/office/drawing/2014/main" val="10000"/>
                  </a:ext>
                </a:extLst>
              </a:tr>
              <a:tr h="294785">
                <a:tc>
                  <a:txBody>
                    <a:bodyPr/>
                    <a:lstStyle/>
                    <a:p>
                      <a:pPr rtl="0"/>
                      <a:r>
                        <a:rPr lang="fr-FR" b="1"/>
                        <a:t>Application</a:t>
                      </a:r>
                    </a:p>
                  </a:txBody>
                  <a:tcPr anchor="ctr"/>
                </a:tc>
                <a:tc>
                  <a:txBody>
                    <a:bodyPr/>
                    <a:lstStyle/>
                    <a:p>
                      <a:pPr rtl="0"/>
                      <a:r>
                        <a:rPr lang="fr-FR"/>
                        <a:t>Représente des données pour l'utilisateur, ainsi que du codage et un contrôle du dialogue.</a:t>
                      </a:r>
                    </a:p>
                  </a:txBody>
                  <a:tcPr anchor="ctr"/>
                </a:tc>
                <a:extLst>
                  <a:ext uri="{0D108BD9-81ED-4DB2-BD59-A6C34878D82A}">
                    <a16:rowId xmlns:a16="http://schemas.microsoft.com/office/drawing/2014/main" val="10001"/>
                  </a:ext>
                </a:extLst>
              </a:tr>
              <a:tr h="485587">
                <a:tc>
                  <a:txBody>
                    <a:bodyPr/>
                    <a:lstStyle/>
                    <a:p>
                      <a:pPr rtl="0"/>
                      <a:r>
                        <a:rPr lang="fr-FR" b="1"/>
                        <a:t>Transport</a:t>
                      </a:r>
                    </a:p>
                  </a:txBody>
                  <a:tcPr anchor="ctr"/>
                </a:tc>
                <a:tc>
                  <a:txBody>
                    <a:bodyPr/>
                    <a:lstStyle/>
                    <a:p>
                      <a:pPr rtl="0"/>
                      <a:r>
                        <a:rPr lang="fr-FR"/>
                        <a:t>Prend en charge la communication entre plusieurs périphériques à travers divers réseaux.</a:t>
                      </a:r>
                    </a:p>
                  </a:txBody>
                  <a:tcPr anchor="ctr"/>
                </a:tc>
                <a:extLst>
                  <a:ext uri="{0D108BD9-81ED-4DB2-BD59-A6C34878D82A}">
                    <a16:rowId xmlns:a16="http://schemas.microsoft.com/office/drawing/2014/main" val="10002"/>
                  </a:ext>
                </a:extLst>
              </a:tr>
              <a:tr h="485587">
                <a:tc>
                  <a:txBody>
                    <a:bodyPr/>
                    <a:lstStyle/>
                    <a:p>
                      <a:pPr rtl="0"/>
                      <a:r>
                        <a:rPr lang="fr-FR" b="1"/>
                        <a:t>Internet</a:t>
                      </a:r>
                    </a:p>
                  </a:txBody>
                  <a:tcPr anchor="ctr"/>
                </a:tc>
                <a:tc>
                  <a:txBody>
                    <a:bodyPr/>
                    <a:lstStyle/>
                    <a:p>
                      <a:pPr rtl="0"/>
                      <a:r>
                        <a:rPr lang="fr-FR"/>
                        <a:t>Détermine le meilleur chemin à travers le réseau.</a:t>
                      </a:r>
                    </a:p>
                  </a:txBody>
                  <a:tcPr anchor="ctr"/>
                </a:tc>
                <a:extLst>
                  <a:ext uri="{0D108BD9-81ED-4DB2-BD59-A6C34878D82A}">
                    <a16:rowId xmlns:a16="http://schemas.microsoft.com/office/drawing/2014/main" val="10003"/>
                  </a:ext>
                </a:extLst>
              </a:tr>
              <a:tr h="485587">
                <a:tc>
                  <a:txBody>
                    <a:bodyPr/>
                    <a:lstStyle/>
                    <a:p>
                      <a:pPr rtl="0"/>
                      <a:r>
                        <a:rPr lang="fr-FR" b="1"/>
                        <a:t> Accès réseau</a:t>
                      </a:r>
                    </a:p>
                  </a:txBody>
                  <a:tcPr anchor="ctr"/>
                </a:tc>
                <a:tc>
                  <a:txBody>
                    <a:bodyPr/>
                    <a:lstStyle/>
                    <a:p>
                      <a:pPr rtl="0"/>
                      <a:r>
                        <a:rPr lang="fr-FR"/>
                        <a:t>Contrôle les périphériques matériels et les supports qui constituent le réseau.</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5898335"/>
      </p:ext>
    </p:extLst>
  </p:cSld>
  <p:clrMapOvr>
    <a:masterClrMapping/>
  </p:clrMapOvr>
  <p:transition spd="slow">
    <p:wip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Modèles de Référence</a:t>
            </a:r>
            <a:r>
              <a:rPr lang="en-US" altLang="en-US" dirty="0"/>
              <a:t/>
            </a:r>
            <a:br>
              <a:rPr lang="en-US" altLang="en-US" dirty="0"/>
            </a:br>
            <a:r>
              <a:rPr lang="fr-FR"/>
              <a:t>Comparaison des modèles OSI et TCP/IP</a:t>
            </a:r>
          </a:p>
        </p:txBody>
      </p:sp>
      <p:sp>
        <p:nvSpPr>
          <p:cNvPr id="13315" name="Content Placeholder 2"/>
          <p:cNvSpPr>
            <a:spLocks noGrp="1"/>
          </p:cNvSpPr>
          <p:nvPr>
            <p:ph idx="1"/>
          </p:nvPr>
        </p:nvSpPr>
        <p:spPr>
          <a:xfrm>
            <a:off x="5321029" y="1176316"/>
            <a:ext cx="3822971" cy="3323113"/>
          </a:xfrm>
        </p:spPr>
        <p:txBody>
          <a:bodyPr/>
          <a:lstStyle/>
          <a:p>
            <a:pPr rtl="0">
              <a:buFont typeface="Arial" panose="020B0604020202020204" pitchFamily="34" charset="0"/>
              <a:buChar char="•"/>
            </a:pPr>
            <a:r>
              <a:rPr lang="fr-FR" sz="1600"/>
              <a:t>Le modèle OSI divise la couche d'accès réseau et la couche d'application du modèle TCP/IP en plusieurs couches.</a:t>
            </a:r>
          </a:p>
          <a:p>
            <a:pPr rtl="0">
              <a:buFont typeface="Arial" panose="020B0604020202020204" pitchFamily="34" charset="0"/>
              <a:buChar char="•"/>
            </a:pPr>
            <a:r>
              <a:rPr lang="fr-FR" sz="1600"/>
              <a:t>La suite de protocoles TCP/IP ne spécifie pas les protocoles à utiliser lors de la transmission sur un support physique.</a:t>
            </a:r>
          </a:p>
          <a:p>
            <a:pPr rtl="0">
              <a:buFont typeface="Arial" panose="020B0604020202020204" pitchFamily="34" charset="0"/>
              <a:buChar char="•"/>
            </a:pPr>
            <a:r>
              <a:rPr lang="fr-FR" sz="1600"/>
              <a:t>Les couches OSI 1 et 2 traitent des procédures nécessaires à l'accès aux supports et des moyens physiques pour envoyer des données sur un réseau.</a:t>
            </a:r>
          </a:p>
          <a:p>
            <a:pPr lvl="1"/>
            <a:endParaRPr lang="en-CA" alt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947480"/>
            <a:ext cx="5065486" cy="355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173306"/>
      </p:ext>
    </p:extLst>
  </p:cSld>
  <p:clrMapOvr>
    <a:masterClrMapping/>
  </p:clrMapOvr>
  <p:transition spd="slow">
    <p:wip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Modèles de Référence</a:t>
            </a:r>
            <a:r>
              <a:rPr lang="en-US" altLang="en-US" dirty="0"/>
              <a:t/>
            </a:r>
            <a:br>
              <a:rPr lang="en-US" altLang="en-US" dirty="0"/>
            </a:br>
            <a:r>
              <a:rPr lang="fr-FR"/>
              <a:t>Packet Tracer – Étudier les modèles TCP/IP et OSI en action</a:t>
            </a:r>
          </a:p>
        </p:txBody>
      </p:sp>
      <p:sp>
        <p:nvSpPr>
          <p:cNvPr id="13315" name="Content Placeholder 2"/>
          <p:cNvSpPr>
            <a:spLocks noGrp="1"/>
          </p:cNvSpPr>
          <p:nvPr>
            <p:ph idx="1"/>
          </p:nvPr>
        </p:nvSpPr>
        <p:spPr>
          <a:xfrm>
            <a:off x="198304" y="936434"/>
            <a:ext cx="8575582" cy="3168689"/>
          </a:xfrm>
        </p:spPr>
        <p:txBody>
          <a:bodyPr/>
          <a:lstStyle/>
          <a:p>
            <a:pPr marL="0" indent="0" rtl="0">
              <a:buNone/>
            </a:pPr>
            <a:r>
              <a:rPr lang="fr-FR" sz="1800" dirty="0"/>
              <a:t>Cet exercice de simulation vise à fournir une base pour comprendre la suite de protocoles TCP/IP et sa relation avec le modèle OSI. Le mode Simulation vous permet d'afficher le contenu de données envoyé sur tout le réseau à chaque couche.</a:t>
            </a:r>
          </a:p>
          <a:p>
            <a:pPr marL="0" indent="0" rtl="0">
              <a:buNone/>
            </a:pPr>
            <a:r>
              <a:rPr lang="fr-FR" sz="1800" dirty="0"/>
              <a:t>Dans ce </a:t>
            </a:r>
            <a:r>
              <a:rPr lang="fr-FR" sz="1800" dirty="0" err="1"/>
              <a:t>Packet</a:t>
            </a:r>
            <a:r>
              <a:rPr lang="fr-FR" sz="1800" dirty="0"/>
              <a:t> Tracer, vous allez: </a:t>
            </a:r>
            <a:endParaRPr lang="fr-FR" sz="1800" dirty="0" smtClean="0"/>
          </a:p>
          <a:p>
            <a:pPr marL="0" indent="0">
              <a:buNone/>
            </a:pPr>
            <a:r>
              <a:rPr lang="fr-FR" sz="1800" dirty="0">
                <a:hlinkClick r:id="rId3"/>
              </a:rPr>
              <a:t>https://</a:t>
            </a:r>
            <a:r>
              <a:rPr lang="fr-FR" sz="1800" dirty="0" smtClean="0">
                <a:hlinkClick r:id="rId3"/>
              </a:rPr>
              <a:t>contenthub.netacad.com/itn/3.5.5</a:t>
            </a:r>
            <a:endParaRPr lang="fr-FR" sz="1800" dirty="0" smtClean="0"/>
          </a:p>
          <a:p>
            <a:pPr marL="0" indent="0">
              <a:buNone/>
            </a:pPr>
            <a:endParaRPr lang="fr-FR" sz="1800" dirty="0"/>
          </a:p>
          <a:p>
            <a:pPr lvl="1" rtl="0"/>
            <a:r>
              <a:rPr lang="fr-FR" sz="1800" dirty="0"/>
              <a:t>Partie 1 : Examiner le trafic Web HTTP </a:t>
            </a:r>
          </a:p>
          <a:p>
            <a:pPr lvl="1" rtl="0"/>
            <a:r>
              <a:rPr lang="fr-FR" sz="1800" dirty="0"/>
              <a:t>Partie 2 : Afficher les éléments de la suite de protocoles TCP/IP </a:t>
            </a:r>
          </a:p>
        </p:txBody>
      </p:sp>
    </p:spTree>
    <p:extLst>
      <p:ext uri="{BB962C8B-B14F-4D97-AF65-F5344CB8AC3E}">
        <p14:creationId xmlns:p14="http://schemas.microsoft.com/office/powerpoint/2010/main" val="1823546098"/>
      </p:ext>
    </p:extLst>
  </p:cSld>
  <p:clrMapOvr>
    <a:masterClrMapping/>
  </p:clrMapOvr>
  <p:transition spd="slow">
    <p:wip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3.6 Encapsulation de Données</a:t>
            </a:r>
          </a:p>
        </p:txBody>
      </p:sp>
    </p:spTree>
    <p:custDataLst>
      <p:tags r:id="rId1"/>
    </p:custDataLst>
    <p:extLst>
      <p:ext uri="{BB962C8B-B14F-4D97-AF65-F5344CB8AC3E}">
        <p14:creationId xmlns:p14="http://schemas.microsoft.com/office/powerpoint/2010/main" val="757817564"/>
      </p:ext>
    </p:extLst>
  </p:cSld>
  <p:clrMapOvr>
    <a:masterClrMapping/>
  </p:clrMapOvr>
  <p:transition spd="slow">
    <p:wip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87651" cy="757551"/>
          </a:xfrm>
        </p:spPr>
        <p:txBody>
          <a:bodyPr/>
          <a:lstStyle/>
          <a:p>
            <a:pPr rtl="0"/>
            <a:r>
              <a:rPr lang="fr-FR" sz="1600" dirty="0"/>
              <a:t>Encapsulation des données</a:t>
            </a:r>
            <a:r>
              <a:rPr lang="en-US" altLang="en-US" dirty="0"/>
              <a:t/>
            </a:r>
            <a:br>
              <a:rPr lang="en-US" altLang="en-US" dirty="0"/>
            </a:br>
            <a:r>
              <a:rPr lang="fr-FR" dirty="0"/>
              <a:t>Segmentation des messages</a:t>
            </a:r>
          </a:p>
        </p:txBody>
      </p:sp>
      <p:sp>
        <p:nvSpPr>
          <p:cNvPr id="13315" name="Content Placeholder 2"/>
          <p:cNvSpPr>
            <a:spLocks noGrp="1"/>
          </p:cNvSpPr>
          <p:nvPr>
            <p:ph idx="1"/>
          </p:nvPr>
        </p:nvSpPr>
        <p:spPr>
          <a:xfrm>
            <a:off x="4951379" y="322866"/>
            <a:ext cx="4192621" cy="4350735"/>
          </a:xfrm>
        </p:spPr>
        <p:txBody>
          <a:bodyPr/>
          <a:lstStyle/>
          <a:p>
            <a:pPr marL="0" indent="0">
              <a:buNone/>
            </a:pPr>
            <a:r>
              <a:rPr lang="fr-FR" sz="1600" dirty="0">
                <a:hlinkClick r:id="rId3"/>
              </a:rPr>
              <a:t>https://</a:t>
            </a:r>
            <a:r>
              <a:rPr lang="fr-FR" sz="1600" dirty="0" smtClean="0">
                <a:hlinkClick r:id="rId3"/>
              </a:rPr>
              <a:t>contenthub.netacad.com/itn/3.6.1</a:t>
            </a:r>
            <a:endParaRPr lang="fr-FR" sz="1600" dirty="0"/>
          </a:p>
          <a:p>
            <a:pPr marL="0" indent="0">
              <a:buNone/>
            </a:pPr>
            <a:r>
              <a:rPr lang="fr-FR" sz="1600" dirty="0" smtClean="0"/>
              <a:t>La </a:t>
            </a:r>
            <a:r>
              <a:rPr lang="fr-FR" sz="1600" dirty="0"/>
              <a:t>segmentation est le processus de séparation des messages en unités plus petites. Le multiplexage est le processus de prise de multiples flux de données segmentées et de les entrelacer ensemble.</a:t>
            </a:r>
          </a:p>
          <a:p>
            <a:pPr marL="0" indent="0" rtl="0">
              <a:buNone/>
            </a:pPr>
            <a:r>
              <a:rPr lang="fr-FR" sz="1600" dirty="0"/>
              <a:t>La segmentation des messages présente deux avantages majeurs:</a:t>
            </a:r>
          </a:p>
          <a:p>
            <a:pPr rtl="0">
              <a:buFont typeface="Arial" panose="020B0604020202020204" pitchFamily="34" charset="0"/>
              <a:buChar char="•"/>
            </a:pPr>
            <a:r>
              <a:rPr lang="fr-FR" sz="1600" b="1" dirty="0"/>
              <a:t>Augmente la vitesse</a:t>
            </a:r>
            <a:r>
              <a:rPr lang="fr-FR" sz="1600" dirty="0"/>
              <a:t> - De grandes quantités de données peuvent être envoyées sur le réseau sans attacher une liaison de communication. </a:t>
            </a:r>
          </a:p>
          <a:p>
            <a:pPr rtl="0">
              <a:buFont typeface="Arial" panose="020B0604020202020204" pitchFamily="34" charset="0"/>
              <a:buChar char="•"/>
            </a:pPr>
            <a:r>
              <a:rPr lang="fr-FR" sz="1600" b="1" dirty="0"/>
              <a:t>Augmente l'efficacité</a:t>
            </a:r>
            <a:r>
              <a:rPr lang="fr-FR" sz="1600" dirty="0"/>
              <a:t> - Seuls les segments qui n'atteignent pas la destination doivent être retransmis, et non l'intégralité du flux de données</a:t>
            </a:r>
            <a:r>
              <a:rPr lang="fr-FR" dirty="0"/>
              <a:t>. </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1000420"/>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589650"/>
      </p:ext>
    </p:extLst>
  </p:cSld>
  <p:clrMapOvr>
    <a:masterClrMapping/>
  </p:clrMapOvr>
  <p:transition spd="slow">
    <p:wip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87651" cy="757551"/>
          </a:xfrm>
        </p:spPr>
        <p:txBody>
          <a:bodyPr/>
          <a:lstStyle/>
          <a:p>
            <a:pPr rtl="0"/>
            <a:r>
              <a:rPr lang="fr-FR" sz="1600"/>
              <a:t>Encapsulation des données</a:t>
            </a:r>
            <a:r>
              <a:rPr lang="en-US" altLang="en-US" dirty="0"/>
              <a:t/>
            </a:r>
            <a:br>
              <a:rPr lang="en-US" altLang="en-US" dirty="0"/>
            </a:br>
            <a:r>
              <a:rPr lang="fr-FR"/>
              <a:t>Segmentation des messages</a:t>
            </a:r>
          </a:p>
        </p:txBody>
      </p:sp>
      <p:sp>
        <p:nvSpPr>
          <p:cNvPr id="13315" name="Content Placeholder 2"/>
          <p:cNvSpPr>
            <a:spLocks noGrp="1"/>
          </p:cNvSpPr>
          <p:nvPr>
            <p:ph idx="1"/>
          </p:nvPr>
        </p:nvSpPr>
        <p:spPr>
          <a:xfrm>
            <a:off x="4951379" y="322866"/>
            <a:ext cx="4192621" cy="4350735"/>
          </a:xfrm>
        </p:spPr>
        <p:txBody>
          <a:bodyPr/>
          <a:lstStyle/>
          <a:p>
            <a:pPr marL="0" indent="0">
              <a:buNone/>
            </a:pPr>
            <a:r>
              <a:rPr lang="fr-FR" sz="1600" dirty="0" smtClean="0"/>
              <a:t>Le gouvernement </a:t>
            </a:r>
            <a:r>
              <a:rPr lang="fr-FR" sz="1600" dirty="0"/>
              <a:t>fédéral faisant une loi selon laquelle tous les trains devaient avoir le même type de voitures et de contenu. </a:t>
            </a:r>
          </a:p>
          <a:p>
            <a:pPr marL="0" indent="0">
              <a:buNone/>
            </a:pPr>
            <a:r>
              <a:rPr lang="fr-FR" sz="1600" dirty="0" smtClean="0"/>
              <a:t>Pensez </a:t>
            </a:r>
            <a:r>
              <a:rPr lang="fr-FR" sz="1600" dirty="0"/>
              <a:t>à quel point il serait inefficace d'avoir tous les wagons à charbon dans un train, tous les wagons couverts transportant de l'électronique dans un autre, etc. </a:t>
            </a:r>
            <a:endParaRPr lang="fr-FR" sz="1600" dirty="0" smtClean="0"/>
          </a:p>
          <a:p>
            <a:pPr marL="0" indent="0">
              <a:buNone/>
            </a:pPr>
            <a:r>
              <a:rPr lang="fr-FR" sz="1600" dirty="0" smtClean="0"/>
              <a:t>La </a:t>
            </a:r>
            <a:r>
              <a:rPr lang="fr-FR" sz="1600" dirty="0"/>
              <a:t>plupart des régions du pays auraient un excédent d'un article et des pénuries d'autres. </a:t>
            </a:r>
            <a:endParaRPr lang="fr-FR" sz="1600" dirty="0" smtClean="0"/>
          </a:p>
          <a:p>
            <a:pPr marL="0" indent="0">
              <a:buNone/>
            </a:pPr>
            <a:r>
              <a:rPr lang="fr-FR" sz="1600" dirty="0" smtClean="0"/>
              <a:t>Cependant</a:t>
            </a:r>
            <a:r>
              <a:rPr lang="fr-FR" sz="1600" dirty="0"/>
              <a:t>, en permettant aux trains d'entrelacer divers wagons avec une variété d'articles, nous pouvons fournir de nombreux produits à tout le monde et minimiser les pénuries.</a:t>
            </a:r>
            <a:endParaRPr lang="fr-FR"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000420"/>
            <a:ext cx="4673600" cy="353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763217"/>
      </p:ext>
    </p:extLst>
  </p:cSld>
  <p:clrMapOvr>
    <a:masterClrMapping/>
  </p:clrMapOvr>
  <p:transition spd="slow">
    <p:wip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Encapsulation de données</a:t>
            </a:r>
            <a:r>
              <a:rPr lang="en-US" altLang="en-US" dirty="0"/>
              <a:t/>
            </a:r>
            <a:br>
              <a:rPr lang="en-US" altLang="en-US" dirty="0"/>
            </a:br>
            <a:r>
              <a:rPr lang="fr-FR"/>
              <a:t>Séquençage</a:t>
            </a:r>
          </a:p>
        </p:txBody>
      </p:sp>
      <p:sp>
        <p:nvSpPr>
          <p:cNvPr id="13315" name="Content Placeholder 2"/>
          <p:cNvSpPr>
            <a:spLocks noGrp="1"/>
          </p:cNvSpPr>
          <p:nvPr>
            <p:ph idx="1"/>
          </p:nvPr>
        </p:nvSpPr>
        <p:spPr>
          <a:xfrm>
            <a:off x="4951379" y="1339753"/>
            <a:ext cx="4192621" cy="3146049"/>
          </a:xfrm>
        </p:spPr>
        <p:txBody>
          <a:bodyPr/>
          <a:lstStyle/>
          <a:p>
            <a:pPr marL="0" indent="0" rtl="0">
              <a:buNone/>
            </a:pPr>
            <a:r>
              <a:rPr lang="fr-FR" sz="1600"/>
              <a:t>Le séquençage des messages est le processus de numérotation des segments afin que le message puisse être réassemblé à la destination.</a:t>
            </a:r>
          </a:p>
          <a:p>
            <a:pPr marL="0" indent="0" rtl="0">
              <a:buNone/>
            </a:pPr>
            <a:r>
              <a:rPr lang="fr-FR" sz="1600"/>
              <a:t>TCP est responsable du séquençage des segments individuels.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1" y="968435"/>
            <a:ext cx="4658179" cy="3517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12607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Composantes du réseau</a:t>
            </a:r>
            <a:r>
              <a:rPr lang="en-US" altLang="en-US" dirty="0"/>
              <a:t/>
            </a:r>
            <a:br>
              <a:rPr lang="en-US" altLang="en-US" dirty="0"/>
            </a:br>
            <a:r>
              <a:rPr lang="fr-FR"/>
              <a:t>Rôles des hôtes</a:t>
            </a:r>
          </a:p>
        </p:txBody>
      </p:sp>
      <p:sp>
        <p:nvSpPr>
          <p:cNvPr id="8195" name="Rectangle 6"/>
          <p:cNvSpPr>
            <a:spLocks noGrp="1" noChangeArrowheads="1"/>
          </p:cNvSpPr>
          <p:nvPr>
            <p:ph idx="1"/>
          </p:nvPr>
        </p:nvSpPr>
        <p:spPr>
          <a:xfrm>
            <a:off x="144064" y="798945"/>
            <a:ext cx="3790330" cy="4153199"/>
          </a:xfrm>
        </p:spPr>
        <p:txBody>
          <a:bodyPr/>
          <a:lstStyle/>
          <a:p>
            <a:pPr marL="0" indent="0" rtl="0">
              <a:buNone/>
            </a:pPr>
            <a:r>
              <a:rPr lang="fr-FR" sz="1400" dirty="0"/>
              <a:t>Chaque ordinateur d'un réseau est appelé un hôte ou un périphérique final.</a:t>
            </a:r>
          </a:p>
          <a:p>
            <a:pPr marL="0" indent="0" rtl="0">
              <a:buNone/>
            </a:pPr>
            <a:r>
              <a:rPr lang="fr-FR" sz="1400" dirty="0"/>
              <a:t>Les serveurs sont des ordinateurs qui fournissent des informations aux appareils terminaux :</a:t>
            </a:r>
          </a:p>
          <a:p>
            <a:pPr lvl="1" rtl="0">
              <a:buFont typeface="Arial" panose="020B0604020202020204" pitchFamily="34" charset="0"/>
              <a:buChar char="•"/>
            </a:pPr>
            <a:r>
              <a:rPr lang="fr-FR" dirty="0"/>
              <a:t>Serveurs de messagerie</a:t>
            </a:r>
          </a:p>
          <a:p>
            <a:pPr lvl="1" rtl="0">
              <a:buFont typeface="Arial" panose="020B0604020202020204" pitchFamily="34" charset="0"/>
              <a:buChar char="•"/>
            </a:pPr>
            <a:r>
              <a:rPr lang="fr-FR" dirty="0"/>
              <a:t>serveurs Web</a:t>
            </a:r>
          </a:p>
          <a:p>
            <a:pPr lvl="1" rtl="0">
              <a:buFont typeface="Arial" panose="020B0604020202020204" pitchFamily="34" charset="0"/>
              <a:buChar char="•"/>
            </a:pPr>
            <a:r>
              <a:rPr lang="fr-FR" dirty="0"/>
              <a:t>serveur de fichier</a:t>
            </a:r>
          </a:p>
          <a:p>
            <a:pPr marL="0" indent="0" rtl="0">
              <a:buNone/>
            </a:pPr>
            <a:r>
              <a:rPr lang="fr-FR" sz="1400" dirty="0"/>
              <a:t>Les clients sont des ordinateurs qui envoient des demandes aux serveurs pour récupérer des informations :</a:t>
            </a:r>
          </a:p>
          <a:p>
            <a:pPr lvl="1" rtl="0">
              <a:buFont typeface="Arial" panose="020B0604020202020204" pitchFamily="34" charset="0"/>
              <a:buChar char="•"/>
            </a:pPr>
            <a:r>
              <a:rPr lang="fr-FR" dirty="0"/>
              <a:t>page Web à partir d'un serveur Web</a:t>
            </a:r>
          </a:p>
          <a:p>
            <a:pPr lvl="1" rtl="0"/>
            <a:r>
              <a:rPr lang="fr-FR" dirty="0"/>
              <a:t>e-mail à partir d'un serveur de messagerie</a:t>
            </a:r>
          </a:p>
          <a:p>
            <a:pPr marL="0" indent="0" rtl="0">
              <a:buNone/>
            </a:pPr>
            <a:r>
              <a:rPr lang="fr-FR" sz="1400" dirty="0"/>
              <a:t> </a:t>
            </a:r>
          </a:p>
        </p:txBody>
      </p:sp>
      <p:graphicFrame>
        <p:nvGraphicFramePr>
          <p:cNvPr id="2" name="Table 1"/>
          <p:cNvGraphicFramePr>
            <a:graphicFrameLocks noGrp="1"/>
          </p:cNvGraphicFramePr>
          <p:nvPr>
            <p:extLst/>
          </p:nvPr>
        </p:nvGraphicFramePr>
        <p:xfrm>
          <a:off x="3934394" y="1556494"/>
          <a:ext cx="5300003" cy="2947439"/>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pPr rtl="0"/>
                      <a:r>
                        <a:rPr lang="fr-FR"/>
                        <a:t>Server Type</a:t>
                      </a:r>
                    </a:p>
                  </a:txBody>
                  <a:tcPr/>
                </a:tc>
                <a:tc>
                  <a:txBody>
                    <a:bodyPr/>
                    <a:lstStyle/>
                    <a:p>
                      <a:pPr rtl="0"/>
                      <a:r>
                        <a:rPr lang="fr-FR" dirty="0"/>
                        <a:t>Description</a:t>
                      </a:r>
                    </a:p>
                  </a:txBody>
                  <a:tcPr/>
                </a:tc>
                <a:extLst>
                  <a:ext uri="{0D108BD9-81ED-4DB2-BD59-A6C34878D82A}">
                    <a16:rowId xmlns:a16="http://schemas.microsoft.com/office/drawing/2014/main" val="10000"/>
                  </a:ext>
                </a:extLst>
              </a:tr>
              <a:tr h="527016">
                <a:tc>
                  <a:txBody>
                    <a:bodyPr/>
                    <a:lstStyle/>
                    <a:p>
                      <a:pPr rtl="0"/>
                      <a:r>
                        <a:rPr lang="fr-FR"/>
                        <a:t>E-mail</a:t>
                      </a:r>
                    </a:p>
                  </a:txBody>
                  <a:tcPr/>
                </a:tc>
                <a:tc>
                  <a:txBody>
                    <a:bodyPr/>
                    <a:lstStyle/>
                    <a:p>
                      <a:pPr rtl="0"/>
                      <a:r>
                        <a:rPr lang="fr-FR" sz="1400" b="0" i="0" kern="1200">
                          <a:solidFill>
                            <a:schemeClr val="dk1"/>
                          </a:solidFill>
                          <a:effectLst/>
                          <a:latin typeface="+mn-lt"/>
                          <a:ea typeface="+mn-ea"/>
                          <a:cs typeface="+mn-cs"/>
                        </a:rPr>
                        <a:t>Le serveur de courrier électronique fait fonctionner un logiciel de serveur de courrier électronique. </a:t>
                      </a:r>
                    </a:p>
                    <a:p>
                      <a:pPr rtl="0"/>
                      <a:r>
                        <a:rPr lang="fr-FR" sz="1400" b="0" i="0" kern="1200">
                          <a:solidFill>
                            <a:schemeClr val="dk1"/>
                          </a:solidFill>
                          <a:effectLst/>
                          <a:latin typeface="+mn-lt"/>
                          <a:ea typeface="+mn-ea"/>
                          <a:cs typeface="+mn-cs"/>
                        </a:rPr>
                        <a:t>Les clients utilisent</a:t>
                      </a:r>
                      <a:r>
                        <a:rPr lang="fr-FR" sz="1400" b="0" i="0" kern="1200" baseline="0">
                          <a:solidFill>
                            <a:schemeClr val="dk1"/>
                          </a:solidFill>
                          <a:effectLst/>
                          <a:latin typeface="+mn-lt"/>
                          <a:ea typeface="+mn-ea"/>
                          <a:cs typeface="+mn-cs"/>
                        </a:rPr>
                        <a:t> </a:t>
                      </a:r>
                      <a:r>
                        <a:rPr lang="fr-FR" sz="1400" b="0" i="0" kern="1200">
                          <a:solidFill>
                            <a:schemeClr val="dk1"/>
                          </a:solidFill>
                          <a:effectLst/>
                          <a:latin typeface="+mn-lt"/>
                          <a:ea typeface="+mn-ea"/>
                          <a:cs typeface="+mn-cs"/>
                        </a:rPr>
                        <a:t>un logiciel client pour accéder à la messagerie électronique.</a:t>
                      </a:r>
                    </a:p>
                  </a:txBody>
                  <a:tcPr/>
                </a:tc>
                <a:extLst>
                  <a:ext uri="{0D108BD9-81ED-4DB2-BD59-A6C34878D82A}">
                    <a16:rowId xmlns:a16="http://schemas.microsoft.com/office/drawing/2014/main" val="10001"/>
                  </a:ext>
                </a:extLst>
              </a:tr>
              <a:tr h="744023">
                <a:tc>
                  <a:txBody>
                    <a:bodyPr/>
                    <a:lstStyle/>
                    <a:p>
                      <a:pPr rtl="0"/>
                      <a:r>
                        <a:rPr lang="fr-FR"/>
                        <a:t>Sécurité du</a:t>
                      </a:r>
                    </a:p>
                  </a:txBody>
                  <a:tcPr/>
                </a:tc>
                <a:tc>
                  <a:txBody>
                    <a:bodyPr/>
                    <a:lstStyle/>
                    <a:p>
                      <a:pPr rtl="0"/>
                      <a:r>
                        <a:rPr lang="fr-FR" sz="1400" b="0" i="0" kern="1200">
                          <a:solidFill>
                            <a:schemeClr val="dk1"/>
                          </a:solidFill>
                          <a:effectLst/>
                          <a:latin typeface="+mn-lt"/>
                          <a:ea typeface="+mn-ea"/>
                          <a:cs typeface="+mn-cs"/>
                        </a:rPr>
                        <a:t>Le serveur Web exécute le logiciel de serveur Web. </a:t>
                      </a:r>
                    </a:p>
                    <a:p>
                      <a:pPr rtl="0"/>
                      <a:r>
                        <a:rPr lang="fr-FR" sz="1400" b="0" i="0" kern="1200">
                          <a:solidFill>
                            <a:schemeClr val="dk1"/>
                          </a:solidFill>
                          <a:effectLst/>
                          <a:latin typeface="+mn-lt"/>
                          <a:ea typeface="+mn-ea"/>
                          <a:cs typeface="+mn-cs"/>
                        </a:rPr>
                        <a:t>Les clients utilisent un logiciel de navigation pour accéder aux pages Web.</a:t>
                      </a:r>
                    </a:p>
                  </a:txBody>
                  <a:tcPr/>
                </a:tc>
                <a:extLst>
                  <a:ext uri="{0D108BD9-81ED-4DB2-BD59-A6C34878D82A}">
                    <a16:rowId xmlns:a16="http://schemas.microsoft.com/office/drawing/2014/main" val="10002"/>
                  </a:ext>
                </a:extLst>
              </a:tr>
              <a:tr h="609777">
                <a:tc>
                  <a:txBody>
                    <a:bodyPr/>
                    <a:lstStyle/>
                    <a:p>
                      <a:pPr rtl="0"/>
                      <a:r>
                        <a:rPr lang="fr-FR"/>
                        <a:t>Fichier</a:t>
                      </a:r>
                    </a:p>
                  </a:txBody>
                  <a:tcPr/>
                </a:tc>
                <a:tc>
                  <a:txBody>
                    <a:bodyPr/>
                    <a:lstStyle/>
                    <a:p>
                      <a:pPr rtl="0"/>
                      <a:r>
                        <a:rPr lang="fr-FR" sz="1400" b="0" i="0" kern="1200" dirty="0">
                          <a:solidFill>
                            <a:schemeClr val="dk1"/>
                          </a:solidFill>
                          <a:effectLst/>
                          <a:latin typeface="+mn-lt"/>
                          <a:ea typeface="+mn-ea"/>
                          <a:cs typeface="+mn-cs"/>
                        </a:rPr>
                        <a:t>Le serveur stocke les fichiers des utilisateurs et de l'entreprise.</a:t>
                      </a:r>
                    </a:p>
                    <a:p>
                      <a:pPr rtl="0"/>
                      <a:r>
                        <a:rPr lang="fr-FR" sz="1400" b="0" i="0" kern="1200" dirty="0">
                          <a:solidFill>
                            <a:schemeClr val="dk1"/>
                          </a:solidFill>
                          <a:effectLst/>
                          <a:latin typeface="+mn-lt"/>
                          <a:ea typeface="+mn-ea"/>
                          <a:cs typeface="+mn-cs"/>
                        </a:rPr>
                        <a:t>Les périphériques clients accèdent à ces fichiers.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048022" y="267602"/>
            <a:ext cx="4680156" cy="1062683"/>
          </a:xfrm>
          <a:prstGeom prst="rect">
            <a:avLst/>
          </a:prstGeom>
        </p:spPr>
      </p:pic>
    </p:spTree>
    <p:custDataLst>
      <p:tags r:id="rId1"/>
    </p:custDataLst>
    <p:extLst>
      <p:ext uri="{BB962C8B-B14F-4D97-AF65-F5344CB8AC3E}">
        <p14:creationId xmlns:p14="http://schemas.microsoft.com/office/powerpoint/2010/main" val="3092009309"/>
      </p:ext>
    </p:extLst>
  </p:cSld>
  <p:clrMapOvr>
    <a:masterClrMapping/>
  </p:clrMapOvr>
  <p:transition spd="slow">
    <p:wip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89251" cy="757551"/>
          </a:xfrm>
        </p:spPr>
        <p:txBody>
          <a:bodyPr/>
          <a:lstStyle/>
          <a:p>
            <a:pPr rtl="0"/>
            <a:r>
              <a:rPr lang="fr-FR" sz="1600"/>
              <a:t>Encapsulation de Données</a:t>
            </a:r>
            <a:r>
              <a:rPr lang="en-US" altLang="en-US" dirty="0"/>
              <a:t/>
            </a:r>
            <a:br>
              <a:rPr lang="en-US" altLang="en-US" dirty="0"/>
            </a:br>
            <a:r>
              <a:rPr lang="fr-FR"/>
              <a:t>Unités de Données du Protocole</a:t>
            </a:r>
          </a:p>
        </p:txBody>
      </p:sp>
      <p:sp>
        <p:nvSpPr>
          <p:cNvPr id="13315" name="Content Placeholder 2"/>
          <p:cNvSpPr>
            <a:spLocks noGrp="1"/>
          </p:cNvSpPr>
          <p:nvPr>
            <p:ph idx="1"/>
          </p:nvPr>
        </p:nvSpPr>
        <p:spPr>
          <a:xfrm>
            <a:off x="4619625" y="171450"/>
            <a:ext cx="4456282" cy="4667250"/>
          </a:xfrm>
        </p:spPr>
        <p:txBody>
          <a:bodyPr/>
          <a:lstStyle/>
          <a:p>
            <a:pPr marL="0" indent="0" rtl="0">
              <a:buNone/>
            </a:pPr>
            <a:r>
              <a:rPr lang="fr-FR" sz="1400" dirty="0"/>
              <a:t>L'encapsulation est le processus par lequel les protocoles ajoutent leurs informations aux données.</a:t>
            </a:r>
          </a:p>
          <a:p>
            <a:pPr rtl="0">
              <a:buFont typeface="Arial" panose="020B0604020202020204" pitchFamily="34" charset="0"/>
              <a:buChar char="•"/>
            </a:pPr>
            <a:r>
              <a:rPr lang="fr-FR" sz="1400" dirty="0"/>
              <a:t>À chaque étape du processus, une unité de données de protocole possède un nom différent qui reflète ses nouvelles fonctions. </a:t>
            </a:r>
          </a:p>
          <a:p>
            <a:pPr rtl="0">
              <a:buFont typeface="Arial" panose="020B0604020202020204" pitchFamily="34" charset="0"/>
              <a:buChar char="•"/>
            </a:pPr>
            <a:r>
              <a:rPr lang="fr-FR" sz="1400" dirty="0"/>
              <a:t>Il n'existe pas de convention de dénomination universelle pour les PDU, dans ce cours, les PDU sont nommés selon les protocoles de la suite TCP/IP. </a:t>
            </a:r>
          </a:p>
          <a:p>
            <a:pPr rtl="0">
              <a:buFont typeface="Arial" panose="020B0604020202020204" pitchFamily="34" charset="0"/>
              <a:buChar char="•"/>
            </a:pPr>
            <a:r>
              <a:rPr lang="fr-FR" sz="1400" dirty="0"/>
              <a:t>Les PDU qui transmettent la pile sont les suivantes:</a:t>
            </a:r>
          </a:p>
          <a:p>
            <a:pPr marL="485775" lvl="1" indent="-342900" rtl="0">
              <a:buFont typeface="+mj-lt"/>
              <a:buAutoNum type="arabicPeriod"/>
            </a:pPr>
            <a:r>
              <a:rPr lang="fr-FR" dirty="0"/>
              <a:t>Données (flux de données)</a:t>
            </a:r>
          </a:p>
          <a:p>
            <a:pPr marL="485775" lvl="1" indent="-342900" rtl="0">
              <a:buFont typeface="+mj-lt"/>
              <a:buAutoNum type="arabicPeriod"/>
            </a:pPr>
            <a:r>
              <a:rPr lang="fr-FR" dirty="0" smtClean="0"/>
              <a:t>Segment/datagramme (TCP/UDP)</a:t>
            </a:r>
            <a:endParaRPr lang="fr-FR" dirty="0"/>
          </a:p>
          <a:p>
            <a:pPr marL="485775" lvl="1" indent="-342900" rtl="0">
              <a:buFont typeface="+mj-lt"/>
              <a:buAutoNum type="arabicPeriod"/>
            </a:pPr>
            <a:r>
              <a:rPr lang="fr-FR" dirty="0"/>
              <a:t>Paquet</a:t>
            </a:r>
          </a:p>
          <a:p>
            <a:pPr marL="485775" lvl="1" indent="-342900" rtl="0">
              <a:buFont typeface="+mj-lt"/>
              <a:buAutoNum type="arabicPeriod"/>
            </a:pPr>
            <a:r>
              <a:rPr lang="fr-FR" dirty="0"/>
              <a:t>Trame</a:t>
            </a:r>
          </a:p>
          <a:p>
            <a:pPr marL="485775" lvl="1" indent="-342900" rtl="0">
              <a:buFont typeface="+mj-lt"/>
              <a:buAutoNum type="arabicPeriod"/>
            </a:pPr>
            <a:r>
              <a:rPr lang="fr-FR" dirty="0"/>
              <a:t>Bits (flux de bits)</a:t>
            </a:r>
          </a:p>
          <a:p>
            <a:endParaRPr lang="en-US" sz="14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60" y="1087233"/>
            <a:ext cx="4463365" cy="346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331539"/>
      </p:ext>
    </p:extLst>
  </p:cSld>
  <p:clrMapOvr>
    <a:masterClrMapping/>
  </p:clrMapOvr>
  <p:transition spd="slow">
    <p:wip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23574" y="185305"/>
            <a:ext cx="9144000" cy="757551"/>
          </a:xfrm>
        </p:spPr>
        <p:txBody>
          <a:bodyPr/>
          <a:lstStyle/>
          <a:p>
            <a:r>
              <a:rPr lang="fr-FR" sz="1200" dirty="0"/>
              <a:t>Encapsulation de Données</a:t>
            </a:r>
            <a:r>
              <a:rPr lang="en-US" altLang="en-US" sz="1800" dirty="0"/>
              <a:t/>
            </a:r>
            <a:br>
              <a:rPr lang="en-US" altLang="en-US" sz="1800" dirty="0"/>
            </a:br>
            <a:r>
              <a:rPr lang="fr-FR" sz="1800" dirty="0"/>
              <a:t>Exemple d'Encapsulation</a:t>
            </a:r>
            <a:br>
              <a:rPr lang="fr-FR" sz="1800" dirty="0"/>
            </a:br>
            <a:r>
              <a:rPr lang="fr-FR" sz="1800" dirty="0">
                <a:hlinkClick r:id="rId3"/>
              </a:rPr>
              <a:t>https://</a:t>
            </a:r>
            <a:r>
              <a:rPr lang="fr-FR" sz="1800" dirty="0" smtClean="0">
                <a:hlinkClick r:id="rId3"/>
              </a:rPr>
              <a:t>contenthub.netacad.com/itn/3.6.4</a:t>
            </a:r>
            <a:r>
              <a:rPr lang="fr-FR" sz="1800" dirty="0" smtClean="0"/>
              <a:t/>
            </a:r>
            <a:br>
              <a:rPr lang="fr-FR" sz="1800" dirty="0" smtClean="0"/>
            </a:br>
            <a:endParaRPr lang="fr-FR" sz="1800" dirty="0"/>
          </a:p>
        </p:txBody>
      </p:sp>
      <p:sp>
        <p:nvSpPr>
          <p:cNvPr id="13315" name="Content Placeholder 2"/>
          <p:cNvSpPr>
            <a:spLocks noGrp="1"/>
          </p:cNvSpPr>
          <p:nvPr>
            <p:ph idx="1"/>
          </p:nvPr>
        </p:nvSpPr>
        <p:spPr>
          <a:xfrm>
            <a:off x="123574" y="867946"/>
            <a:ext cx="3060301" cy="3689539"/>
          </a:xfrm>
        </p:spPr>
        <p:txBody>
          <a:bodyPr/>
          <a:lstStyle/>
          <a:p>
            <a:pPr rtl="0">
              <a:buFont typeface="Arial" panose="020B0604020202020204" pitchFamily="34" charset="0"/>
              <a:buChar char="•"/>
            </a:pPr>
            <a:r>
              <a:rPr lang="fr-FR" sz="1600"/>
              <a:t>L'encapsulation est un processus descendant.</a:t>
            </a:r>
          </a:p>
          <a:p>
            <a:pPr rtl="0">
              <a:buFont typeface="Arial" panose="020B0604020202020204" pitchFamily="34" charset="0"/>
              <a:buChar char="•"/>
            </a:pPr>
            <a:r>
              <a:rPr lang="fr-FR" sz="1600"/>
              <a:t>Le niveau ci-dessus effectue son processus, puis le transmet au niveau suivant du modèle. Ce processus est répété par chaque couche jusqu'à ce qu'il soit envoyé sous forme de flux binaire.</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963" y="1001471"/>
            <a:ext cx="5632037" cy="342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19840"/>
      </p:ext>
    </p:extLst>
  </p:cSld>
  <p:clrMapOvr>
    <a:masterClrMapping/>
  </p:clrMapOvr>
  <p:transition spd="slow">
    <p:wip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220202"/>
            <a:ext cx="9144000" cy="757551"/>
          </a:xfrm>
        </p:spPr>
        <p:txBody>
          <a:bodyPr/>
          <a:lstStyle/>
          <a:p>
            <a:r>
              <a:rPr lang="fr-FR" sz="1200" dirty="0"/>
              <a:t>Encapsulation de Données</a:t>
            </a:r>
            <a:r>
              <a:rPr lang="en-US" altLang="en-US" sz="1800" dirty="0"/>
              <a:t/>
            </a:r>
            <a:br>
              <a:rPr lang="en-US" altLang="en-US" sz="1800" dirty="0"/>
            </a:br>
            <a:r>
              <a:rPr lang="fr-FR" sz="1800" dirty="0"/>
              <a:t>Exemple de </a:t>
            </a:r>
            <a:r>
              <a:rPr lang="fr-FR" sz="1800" dirty="0" err="1" smtClean="0"/>
              <a:t>Désencapsulation</a:t>
            </a:r>
            <a:r>
              <a:rPr lang="fr-FR" sz="1800" dirty="0"/>
              <a:t/>
            </a:r>
            <a:br>
              <a:rPr lang="fr-FR" sz="1800" dirty="0"/>
            </a:br>
            <a:r>
              <a:rPr lang="fr-FR" sz="1800" dirty="0">
                <a:hlinkClick r:id="rId3"/>
              </a:rPr>
              <a:t>https://</a:t>
            </a:r>
            <a:r>
              <a:rPr lang="fr-FR" sz="1800" dirty="0" smtClean="0">
                <a:hlinkClick r:id="rId3"/>
              </a:rPr>
              <a:t>contenthub.netacad.com/itn/3.6.5</a:t>
            </a:r>
            <a:r>
              <a:rPr lang="fr-FR" sz="1800" dirty="0" smtClean="0"/>
              <a:t/>
            </a:r>
            <a:br>
              <a:rPr lang="fr-FR" sz="1800" dirty="0" smtClean="0"/>
            </a:br>
            <a:endParaRPr lang="fr-FR" sz="1800" dirty="0"/>
          </a:p>
        </p:txBody>
      </p:sp>
      <p:sp>
        <p:nvSpPr>
          <p:cNvPr id="13315" name="Content Placeholder 2"/>
          <p:cNvSpPr>
            <a:spLocks noGrp="1"/>
          </p:cNvSpPr>
          <p:nvPr>
            <p:ph idx="1"/>
          </p:nvPr>
        </p:nvSpPr>
        <p:spPr>
          <a:xfrm>
            <a:off x="123573" y="896975"/>
            <a:ext cx="4012998" cy="3805654"/>
          </a:xfrm>
        </p:spPr>
        <p:txBody>
          <a:bodyPr/>
          <a:lstStyle/>
          <a:p>
            <a:pPr rtl="0">
              <a:buFont typeface="Arial" panose="020B0604020202020204" pitchFamily="34" charset="0"/>
              <a:buChar char="•"/>
            </a:pPr>
            <a:r>
              <a:rPr lang="fr-FR" sz="1400" dirty="0"/>
              <a:t>Les données sont décapsulées au fur et à mesure qu'elles se déplacent vers le haut de la pile.</a:t>
            </a:r>
          </a:p>
          <a:p>
            <a:pPr rtl="0">
              <a:buFont typeface="Arial" panose="020B0604020202020204" pitchFamily="34" charset="0"/>
              <a:buChar char="•"/>
            </a:pPr>
            <a:r>
              <a:rPr lang="fr-FR" sz="1400" dirty="0"/>
              <a:t>Lorsqu'une couche termine son processus, cette couche retire son en-tête et le transmet au niveau suivant à traiter. Cette opération est répétée à chaque couche jusqu'à ce qu'il s'agit d'un flux de données que l'application peut traiter.</a:t>
            </a:r>
          </a:p>
          <a:p>
            <a:pPr marL="485775" lvl="1" indent="-342900" rtl="0">
              <a:buFont typeface="+mj-lt"/>
              <a:buAutoNum type="arabicPeriod"/>
            </a:pPr>
            <a:r>
              <a:rPr lang="fr-FR" dirty="0"/>
              <a:t>Reçu sous forme de bits (flux de bits)</a:t>
            </a:r>
          </a:p>
          <a:p>
            <a:pPr marL="485775" lvl="1" indent="-342900" rtl="0">
              <a:buFont typeface="+mj-lt"/>
              <a:buAutoNum type="arabicPeriod"/>
            </a:pPr>
            <a:r>
              <a:rPr lang="fr-FR" dirty="0"/>
              <a:t>Trame</a:t>
            </a:r>
          </a:p>
          <a:p>
            <a:pPr marL="485775" lvl="1" indent="-342900" rtl="0">
              <a:buFont typeface="+mj-lt"/>
              <a:buAutoNum type="arabicPeriod"/>
            </a:pPr>
            <a:r>
              <a:rPr lang="fr-FR" dirty="0"/>
              <a:t>Paquet</a:t>
            </a:r>
          </a:p>
          <a:p>
            <a:pPr marL="485775" lvl="1" indent="-342900" rtl="0">
              <a:buFont typeface="+mj-lt"/>
              <a:buAutoNum type="arabicPeriod"/>
            </a:pPr>
            <a:r>
              <a:rPr lang="fr-FR" dirty="0"/>
              <a:t>Segment</a:t>
            </a:r>
          </a:p>
          <a:p>
            <a:pPr marL="485775" lvl="1" indent="-342900" rtl="0">
              <a:buFont typeface="+mj-lt"/>
              <a:buAutoNum type="arabicPeriod"/>
            </a:pPr>
            <a:r>
              <a:rPr lang="fr-FR" dirty="0"/>
              <a:t>Données (flux de données)</a:t>
            </a: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1" y="1451428"/>
            <a:ext cx="5007429" cy="283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2605888"/>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3.7 Accès aux données</a:t>
            </a:r>
          </a:p>
        </p:txBody>
      </p:sp>
    </p:spTree>
    <p:custDataLst>
      <p:tags r:id="rId1"/>
    </p:custDataLst>
    <p:extLst>
      <p:ext uri="{BB962C8B-B14F-4D97-AF65-F5344CB8AC3E}">
        <p14:creationId xmlns:p14="http://schemas.microsoft.com/office/powerpoint/2010/main" val="2076070766"/>
      </p:ext>
    </p:extLst>
  </p:cSld>
  <p:clrMapOvr>
    <a:masterClrMapping/>
  </p:clrMapOvr>
  <p:transition spd="slow">
    <p:wip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pPr rtl="0"/>
            <a:r>
              <a:rPr lang="en-US" altLang="en-US" dirty="0"/>
              <a:t/>
            </a:r>
            <a:br>
              <a:rPr lang="en-US" altLang="en-US" dirty="0"/>
            </a:br>
            <a:r>
              <a:rPr lang="fr-FR"/>
              <a:t>Addresses d'accès aux données</a:t>
            </a:r>
          </a:p>
        </p:txBody>
      </p:sp>
      <p:sp>
        <p:nvSpPr>
          <p:cNvPr id="13315" name="Content Placeholder 2"/>
          <p:cNvSpPr>
            <a:spLocks noGrp="1"/>
          </p:cNvSpPr>
          <p:nvPr>
            <p:ph idx="1"/>
          </p:nvPr>
        </p:nvSpPr>
        <p:spPr>
          <a:xfrm>
            <a:off x="349304" y="744498"/>
            <a:ext cx="8445389" cy="2242043"/>
          </a:xfrm>
        </p:spPr>
        <p:txBody>
          <a:bodyPr/>
          <a:lstStyle/>
          <a:p>
            <a:pPr marL="0" indent="0" rtl="0">
              <a:buNone/>
            </a:pPr>
            <a:r>
              <a:rPr lang="fr-FR" sz="1600"/>
              <a:t>Les couches de liaison de données et de réseau utilisent toutes deux l'adressage pour acheminer les données de la source à la destination.</a:t>
            </a:r>
          </a:p>
          <a:p>
            <a:pPr marL="0" indent="0" rtl="0">
              <a:buNone/>
            </a:pPr>
            <a:r>
              <a:rPr lang="fr-FR" sz="1600" b="1"/>
              <a:t>Adresses source et destination de la couche réseau</a:t>
            </a:r>
            <a:r>
              <a:rPr lang="fr-FR" sz="1600"/>
              <a:t> - Responsable de la livraison du paquet IP de la source d'origine à la destination finale.</a:t>
            </a:r>
            <a:r>
              <a:rPr lang="fr-FR" sz="1600" b="1"/>
              <a:t> </a:t>
            </a:r>
          </a:p>
          <a:p>
            <a:pPr marL="0" indent="0" rtl="0">
              <a:buNone/>
            </a:pPr>
            <a:r>
              <a:rPr lang="fr-FR" sz="1600" b="1"/>
              <a:t>Adresses source et destination de la couche de liaison de données </a:t>
            </a:r>
            <a:r>
              <a:rPr lang="fr-FR" sz="1600"/>
              <a:t>- Responsable de la transmission de la trame de liaison de données d'une carte d'interface réseau (NIC) à une autre NIC sur le même réseau.</a:t>
            </a:r>
          </a:p>
          <a:p>
            <a:pPr marL="0" indent="0">
              <a:buNone/>
            </a:pPr>
            <a:endParaRPr lang="en-CA" altLang="en-US" dirty="0"/>
          </a:p>
          <a:p>
            <a:endParaRPr lang="en-CA"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5" y="3184845"/>
            <a:ext cx="68294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6016431"/>
      </p:ext>
    </p:extLst>
  </p:cSld>
  <p:clrMapOvr>
    <a:masterClrMapping/>
  </p:clrMapOvr>
  <p:transition spd="slow">
    <p:wip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pPr rtl="0"/>
            <a:r>
              <a:rPr lang="fr-FR" sz="1600"/>
              <a:t>Accès aux données</a:t>
            </a:r>
            <a:r>
              <a:rPr lang="en-US" altLang="en-US" dirty="0"/>
              <a:t/>
            </a:r>
            <a:br>
              <a:rPr lang="en-US" altLang="en-US" dirty="0"/>
            </a:br>
            <a:r>
              <a:rPr lang="fr-FR"/>
              <a:t>Adresse logique de la couche 3</a:t>
            </a:r>
          </a:p>
        </p:txBody>
      </p:sp>
      <p:sp>
        <p:nvSpPr>
          <p:cNvPr id="13315" name="Content Placeholder 2"/>
          <p:cNvSpPr>
            <a:spLocks noGrp="1"/>
          </p:cNvSpPr>
          <p:nvPr>
            <p:ph idx="1"/>
          </p:nvPr>
        </p:nvSpPr>
        <p:spPr>
          <a:xfrm>
            <a:off x="99502" y="1037994"/>
            <a:ext cx="3802452" cy="3457575"/>
          </a:xfrm>
        </p:spPr>
        <p:txBody>
          <a:bodyPr/>
          <a:lstStyle/>
          <a:p>
            <a:pPr marL="0" indent="0" rtl="0">
              <a:buNone/>
            </a:pPr>
            <a:r>
              <a:rPr lang="fr-FR" sz="1600" dirty="0"/>
              <a:t>Le paquet IP contient deux adresses IP:</a:t>
            </a:r>
          </a:p>
          <a:p>
            <a:pPr lvl="1" rtl="0"/>
            <a:r>
              <a:rPr lang="fr-FR" sz="1600" b="1" dirty="0"/>
              <a:t>Adresse IP source</a:t>
            </a:r>
            <a:r>
              <a:rPr lang="fr-FR" sz="1600" dirty="0"/>
              <a:t> - L'adresse IP du périphérique expéditeur, source originale du paquet.</a:t>
            </a:r>
          </a:p>
          <a:p>
            <a:pPr lvl="1" rtl="0"/>
            <a:r>
              <a:rPr lang="fr-FR" sz="1600" b="1" dirty="0"/>
              <a:t>Adresse IP de destination</a:t>
            </a:r>
            <a:r>
              <a:rPr lang="fr-FR" sz="1600" dirty="0"/>
              <a:t> - L'adresse IP du périphérique récepteur, destination finale du paquet.</a:t>
            </a:r>
          </a:p>
          <a:p>
            <a:pPr marL="0" indent="0" rtl="0">
              <a:buNone/>
            </a:pPr>
            <a:r>
              <a:rPr lang="fr-FR" sz="1600" dirty="0"/>
              <a:t>Ces adresses peuvent être sur le même lien ou à distance.</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24" y="1232861"/>
            <a:ext cx="4880714"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796709"/>
      </p:ext>
    </p:extLst>
  </p:cSld>
  <p:clrMapOvr>
    <a:masterClrMapping/>
  </p:clrMapOvr>
  <p:transition spd="slow">
    <p:wip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757551"/>
          </a:xfrm>
        </p:spPr>
        <p:txBody>
          <a:bodyPr/>
          <a:lstStyle/>
          <a:p>
            <a:pPr rtl="0"/>
            <a:r>
              <a:rPr lang="fr-FR" sz="1600"/>
              <a:t>Accès aux données</a:t>
            </a:r>
            <a:r>
              <a:rPr lang="en-US" altLang="en-US" dirty="0"/>
              <a:t/>
            </a:r>
            <a:br>
              <a:rPr lang="en-US" altLang="en-US" dirty="0"/>
            </a:br>
            <a:r>
              <a:rPr lang="fr-FR"/>
              <a:t>Adresse logique de la couche 3 (suite)</a:t>
            </a:r>
          </a:p>
        </p:txBody>
      </p:sp>
      <p:sp>
        <p:nvSpPr>
          <p:cNvPr id="13315" name="Content Placeholder 2"/>
          <p:cNvSpPr>
            <a:spLocks noGrp="1"/>
          </p:cNvSpPr>
          <p:nvPr>
            <p:ph idx="1"/>
          </p:nvPr>
        </p:nvSpPr>
        <p:spPr>
          <a:xfrm>
            <a:off x="100013" y="885824"/>
            <a:ext cx="4303036" cy="4071766"/>
          </a:xfrm>
        </p:spPr>
        <p:txBody>
          <a:bodyPr/>
          <a:lstStyle/>
          <a:p>
            <a:pPr marL="0" indent="0" rtl="0">
              <a:buNone/>
            </a:pPr>
            <a:r>
              <a:rPr lang="fr-FR" sz="1600"/>
              <a:t>Une adresse IP contient deux parties:</a:t>
            </a:r>
          </a:p>
          <a:p>
            <a:pPr rtl="0">
              <a:buFont typeface="Arial" panose="020B0604020202020204" pitchFamily="34" charset="0"/>
              <a:buChar char="•"/>
            </a:pPr>
            <a:r>
              <a:rPr lang="fr-FR" sz="1600" b="1"/>
              <a:t>Partie réseau (IPv4) ou préfixe (IPv6)</a:t>
            </a:r>
            <a:r>
              <a:rPr lang="fr-FR" sz="1600"/>
              <a:t>  </a:t>
            </a:r>
          </a:p>
          <a:p>
            <a:pPr lvl="1" rtl="0"/>
            <a:r>
              <a:rPr lang="fr-FR" sz="1500"/>
              <a:t>La partie à l'extrême gauche de l'adresse indique le groupe de réseau dont l'adresse IP est membre.</a:t>
            </a:r>
          </a:p>
          <a:p>
            <a:pPr lvl="1" rtl="0"/>
            <a:r>
              <a:rPr lang="fr-FR" sz="1500"/>
              <a:t>Chaque LAN ou WAN aura la même portion réseau.</a:t>
            </a:r>
          </a:p>
          <a:p>
            <a:pPr rtl="0">
              <a:buFont typeface="Arial" panose="020B0604020202020204" pitchFamily="34" charset="0"/>
              <a:buChar char="•"/>
            </a:pPr>
            <a:r>
              <a:rPr lang="fr-FR" sz="1600" b="1"/>
              <a:t>Partie hôte (IPv4) ou ID d'interface (IPv6)</a:t>
            </a:r>
            <a:r>
              <a:rPr lang="fr-FR" sz="1600"/>
              <a:t> </a:t>
            </a:r>
          </a:p>
          <a:p>
            <a:pPr lvl="1" rtl="0"/>
            <a:r>
              <a:rPr lang="fr-FR" sz="1500"/>
              <a:t>La partie restante de l'adresse identifie un appareil spécifique au sein du groupe. </a:t>
            </a:r>
          </a:p>
          <a:p>
            <a:pPr lvl="1" rtl="0"/>
            <a:r>
              <a:rPr lang="fr-FR" sz="1500"/>
              <a:t>Cette partie est unique pour chaque appareil ou interface sur le réseau.</a:t>
            </a:r>
          </a:p>
          <a:p>
            <a:endParaRPr lang="en-CA" altLang="en-US" dirty="0"/>
          </a:p>
          <a:p>
            <a:pPr marL="0" indent="0">
              <a:buNone/>
            </a:pPr>
            <a:endParaRPr lang="en-CA"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062" y="1237106"/>
            <a:ext cx="4640938" cy="266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3422435"/>
      </p:ext>
    </p:extLst>
  </p:cSld>
  <p:clrMapOvr>
    <a:masterClrMapping/>
  </p:clrMapOvr>
  <p:transition spd="slow">
    <p:wip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28954"/>
            <a:ext cx="9144000" cy="732432"/>
          </a:xfrm>
        </p:spPr>
        <p:txBody>
          <a:bodyPr/>
          <a:lstStyle/>
          <a:p>
            <a:pPr rtl="0"/>
            <a:r>
              <a:rPr lang="fr-FR" sz="1600" dirty="0"/>
              <a:t>Accès aux Données</a:t>
            </a:r>
            <a:r>
              <a:rPr lang="en-US" altLang="en-US" dirty="0"/>
              <a:t/>
            </a:r>
            <a:br>
              <a:rPr lang="en-US" altLang="en-US" dirty="0"/>
            </a:br>
            <a:r>
              <a:rPr lang="fr-FR" dirty="0"/>
              <a:t>Périphériques sur Le Même </a:t>
            </a:r>
            <a:r>
              <a:rPr lang="fr-FR" dirty="0" smtClean="0"/>
              <a:t>Réseau</a:t>
            </a:r>
            <a:br>
              <a:rPr lang="fr-FR" dirty="0" smtClean="0"/>
            </a:br>
            <a:r>
              <a:rPr lang="fr-FR" b="1" dirty="0" smtClean="0">
                <a:solidFill>
                  <a:srgbClr val="FF0000"/>
                </a:solidFill>
              </a:rPr>
              <a:t>exemple personnalisé même network vs diffèrent</a:t>
            </a:r>
            <a:endParaRPr lang="fr-FR" b="1" dirty="0">
              <a:solidFill>
                <a:srgbClr val="FF0000"/>
              </a:solidFill>
            </a:endParaRPr>
          </a:p>
        </p:txBody>
      </p:sp>
      <p:sp>
        <p:nvSpPr>
          <p:cNvPr id="13315" name="Content Placeholder 2"/>
          <p:cNvSpPr>
            <a:spLocks noGrp="1"/>
          </p:cNvSpPr>
          <p:nvPr>
            <p:ph idx="1"/>
          </p:nvPr>
        </p:nvSpPr>
        <p:spPr>
          <a:xfrm>
            <a:off x="177155" y="1185062"/>
            <a:ext cx="3788917" cy="3435310"/>
          </a:xfrm>
        </p:spPr>
        <p:txBody>
          <a:bodyPr/>
          <a:lstStyle/>
          <a:p>
            <a:pPr marL="0" indent="0" rtl="0">
              <a:buNone/>
            </a:pPr>
            <a:r>
              <a:rPr lang="fr-FR" sz="1600"/>
              <a:t>Lorsque les péiphériques sont sur le même réseau, la source et la destination auront le même nombre dans la partie réseau de l'adresse.</a:t>
            </a:r>
          </a:p>
          <a:p>
            <a:pPr lvl="1" rtl="0"/>
            <a:r>
              <a:rPr lang="fr-FR" sz="1600"/>
              <a:t>PC1 — </a:t>
            </a:r>
            <a:r>
              <a:rPr lang="fr-FR" sz="1600" u="sng">
                <a:solidFill>
                  <a:schemeClr val="accent6"/>
                </a:solidFill>
              </a:rPr>
              <a:t>192.168.1</a:t>
            </a:r>
            <a:r>
              <a:rPr lang="fr-FR" sz="1600"/>
              <a:t>.110</a:t>
            </a:r>
          </a:p>
          <a:p>
            <a:pPr lvl="1" rtl="0"/>
            <a:r>
              <a:rPr lang="fr-FR" sz="1600"/>
              <a:t>Serveur FTP — </a:t>
            </a:r>
            <a:r>
              <a:rPr lang="fr-FR" sz="1600" u="sng">
                <a:solidFill>
                  <a:schemeClr val="accent6"/>
                </a:solidFill>
              </a:rPr>
              <a:t>192.168.1</a:t>
            </a:r>
            <a:r>
              <a:rPr lang="fr-FR" sz="1600"/>
              <a:t>.9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229" y="1412245"/>
            <a:ext cx="4643258" cy="2980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9340455"/>
      </p:ext>
    </p:extLst>
  </p:cSld>
  <p:clrMapOvr>
    <a:masterClrMapping/>
  </p:clrMapOvr>
  <p:transition spd="slow">
    <p:wip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4000" cy="819993"/>
          </a:xfrm>
        </p:spPr>
        <p:txBody>
          <a:bodyPr/>
          <a:lstStyle/>
          <a:p>
            <a:pPr rtl="0"/>
            <a:r>
              <a:rPr lang="fr-FR" sz="1600"/>
              <a:t>Accès aux Données</a:t>
            </a:r>
            <a:r>
              <a:rPr lang="en-US" altLang="en-US" dirty="0"/>
              <a:t/>
            </a:r>
            <a:br>
              <a:rPr lang="en-US" altLang="en-US" dirty="0"/>
            </a:br>
            <a:r>
              <a:rPr lang="fr-FR"/>
              <a:t>Rôle des adresses de la couche de liaison de données : Même réseau IP</a:t>
            </a:r>
          </a:p>
        </p:txBody>
      </p:sp>
      <p:sp>
        <p:nvSpPr>
          <p:cNvPr id="13315" name="Content Placeholder 2"/>
          <p:cNvSpPr>
            <a:spLocks noGrp="1"/>
          </p:cNvSpPr>
          <p:nvPr>
            <p:ph idx="1"/>
          </p:nvPr>
        </p:nvSpPr>
        <p:spPr>
          <a:xfrm>
            <a:off x="114300" y="861387"/>
            <a:ext cx="4029075" cy="3435310"/>
          </a:xfrm>
        </p:spPr>
        <p:txBody>
          <a:bodyPr/>
          <a:lstStyle/>
          <a:p>
            <a:pPr marL="0" indent="0" rtl="0">
              <a:buNone/>
            </a:pPr>
            <a:r>
              <a:rPr lang="fr-FR" sz="1600"/>
              <a:t>Lorsque les périphériques se trouvent sur le même réseau Ethernet, le bloc de liaison de données utilise l'adresse MAC réelle de la carte réseau de destination.</a:t>
            </a:r>
          </a:p>
          <a:p>
            <a:pPr marL="0" indent="0" rtl="0">
              <a:buNone/>
            </a:pPr>
            <a:r>
              <a:rPr lang="fr-FR" sz="1600"/>
              <a:t>Les adresses MAC sont physiquement incorporées dans la carte réseau Ethernet.</a:t>
            </a:r>
          </a:p>
          <a:p>
            <a:pPr rtl="0">
              <a:buFont typeface="Arial" panose="020B0604020202020204" pitchFamily="34" charset="0"/>
              <a:buChar char="•"/>
            </a:pPr>
            <a:r>
              <a:rPr lang="fr-FR" sz="1600"/>
              <a:t>L'adresse MAC source sera celle de l'expéditeur sur le lien.</a:t>
            </a:r>
          </a:p>
          <a:p>
            <a:pPr rtl="0">
              <a:buFont typeface="Arial" panose="020B0604020202020204" pitchFamily="34" charset="0"/>
              <a:buChar char="•"/>
            </a:pPr>
            <a:r>
              <a:rPr lang="fr-FR" sz="1600"/>
              <a:t>L'adresse MAC de destination sera toujours sur le même lien que la source, même si la destination finale est distante.</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4399440" y="861386"/>
            <a:ext cx="4472943" cy="2933866"/>
          </a:xfrm>
          <a:prstGeom prst="rect">
            <a:avLst/>
          </a:prstGeom>
        </p:spPr>
      </p:pic>
    </p:spTree>
    <p:extLst>
      <p:ext uri="{BB962C8B-B14F-4D97-AF65-F5344CB8AC3E}">
        <p14:creationId xmlns:p14="http://schemas.microsoft.com/office/powerpoint/2010/main" val="1396763236"/>
      </p:ext>
    </p:extLst>
  </p:cSld>
  <p:clrMapOvr>
    <a:masterClrMapping/>
  </p:clrMapOvr>
  <p:transition spd="slow">
    <p:wip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3999" cy="819993"/>
          </a:xfrm>
        </p:spPr>
        <p:txBody>
          <a:bodyPr/>
          <a:lstStyle/>
          <a:p>
            <a:pPr rtl="0"/>
            <a:r>
              <a:rPr lang="fr-FR" sz="1600"/>
              <a:t>Accès aux Données</a:t>
            </a:r>
            <a:r>
              <a:rPr lang="en-US" altLang="en-US" dirty="0"/>
              <a:t/>
            </a:r>
            <a:br>
              <a:rPr lang="en-US" altLang="en-US" dirty="0"/>
            </a:br>
            <a:r>
              <a:rPr lang="fr-FR"/>
              <a:t>Périphériques sur un réseau distant</a:t>
            </a:r>
          </a:p>
        </p:txBody>
      </p:sp>
      <p:sp>
        <p:nvSpPr>
          <p:cNvPr id="13315" name="Content Placeholder 2"/>
          <p:cNvSpPr>
            <a:spLocks noGrp="1"/>
          </p:cNvSpPr>
          <p:nvPr>
            <p:ph idx="1"/>
          </p:nvPr>
        </p:nvSpPr>
        <p:spPr>
          <a:xfrm>
            <a:off x="114301" y="861387"/>
            <a:ext cx="3935186" cy="3592626"/>
          </a:xfrm>
        </p:spPr>
        <p:txBody>
          <a:bodyPr/>
          <a:lstStyle/>
          <a:p>
            <a:pPr rtl="0">
              <a:buFont typeface="Arial" panose="020B0604020202020204" pitchFamily="34" charset="0"/>
              <a:buChar char="•"/>
            </a:pPr>
            <a:r>
              <a:rPr lang="fr-FR" sz="1600"/>
              <a:t>Que se passe-t-il lorsque la destination réelle (ultime) n'est pas sur le même réseau local et est distante? </a:t>
            </a:r>
          </a:p>
          <a:p>
            <a:pPr rtl="0">
              <a:buFont typeface="Arial" panose="020B0604020202020204" pitchFamily="34" charset="0"/>
              <a:buChar char="•"/>
            </a:pPr>
            <a:r>
              <a:rPr lang="fr-FR" sz="1600"/>
              <a:t>Que se passe-t-il lorsque PC1 tente d'atteindre le serveur Web?</a:t>
            </a:r>
          </a:p>
          <a:p>
            <a:pPr rtl="0">
              <a:buFont typeface="Arial" panose="020B0604020202020204" pitchFamily="34" charset="0"/>
              <a:buChar char="•"/>
            </a:pPr>
            <a:r>
              <a:rPr lang="fr-FR" sz="1600"/>
              <a:t>Cela affecte-t-il les couches réseau et liaison de données?</a:t>
            </a:r>
          </a:p>
          <a:p>
            <a:pPr marL="142875" lvl="1"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408466800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Composants réseau</a:t>
            </a:r>
            <a:r>
              <a:rPr lang="en-US" altLang="en-US" dirty="0"/>
              <a:t/>
            </a:r>
            <a:br>
              <a:rPr lang="en-US" altLang="en-US" dirty="0"/>
            </a:br>
            <a:r>
              <a:rPr lang="fr-FR"/>
              <a:t>Peer-to-Peer</a:t>
            </a:r>
          </a:p>
        </p:txBody>
      </p:sp>
      <p:sp>
        <p:nvSpPr>
          <p:cNvPr id="8195" name="Rectangle 6"/>
          <p:cNvSpPr>
            <a:spLocks noGrp="1" noChangeArrowheads="1"/>
          </p:cNvSpPr>
          <p:nvPr>
            <p:ph idx="1"/>
          </p:nvPr>
        </p:nvSpPr>
        <p:spPr>
          <a:xfrm>
            <a:off x="129888" y="728063"/>
            <a:ext cx="8853286" cy="803372"/>
          </a:xfrm>
        </p:spPr>
        <p:txBody>
          <a:bodyPr/>
          <a:lstStyle/>
          <a:p>
            <a:pPr marL="0" indent="0" rtl="0">
              <a:buNone/>
            </a:pPr>
            <a:r>
              <a:rPr lang="fr-FR" sz="1600"/>
              <a:t>Il est possible qu'un périphérique soit un client et un serveur dans un réseau Peer-to-Peer. </a:t>
            </a:r>
            <a:r>
              <a:rPr lang="fr-FR"/>
              <a:t>Ce type de conception de réseau n'est recommandé que pour les très petits réseaux. </a:t>
            </a:r>
          </a:p>
          <a:p>
            <a:pPr marL="0" indent="0" rtl="0">
              <a:buNone/>
            </a:pPr>
            <a:r>
              <a:rPr lang="fr-FR"/>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pPr rtl="0"/>
                      <a:r>
                        <a:rPr lang="fr-FR"/>
                        <a:t>Avantages</a:t>
                      </a:r>
                    </a:p>
                  </a:txBody>
                  <a:tcPr/>
                </a:tc>
                <a:tc>
                  <a:txBody>
                    <a:bodyPr/>
                    <a:lstStyle/>
                    <a:p>
                      <a:pPr rtl="0"/>
                      <a:r>
                        <a:rPr lang="fr-FR"/>
                        <a:t>Inconvénients</a:t>
                      </a:r>
                    </a:p>
                  </a:txBody>
                  <a:tcPr/>
                </a:tc>
                <a:extLst>
                  <a:ext uri="{0D108BD9-81ED-4DB2-BD59-A6C34878D82A}">
                    <a16:rowId xmlns:a16="http://schemas.microsoft.com/office/drawing/2014/main" val="10000"/>
                  </a:ext>
                </a:extLst>
              </a:tr>
              <a:tr h="289977">
                <a:tc>
                  <a:txBody>
                    <a:bodyPr/>
                    <a:lstStyle/>
                    <a:p>
                      <a:pPr algn="l" rtl="0">
                        <a:buFont typeface="Arial"/>
                        <a:buNone/>
                      </a:pPr>
                      <a:r>
                        <a:rPr lang="fr-FR" b="0" i="0">
                          <a:solidFill>
                            <a:srgbClr val="58585B"/>
                          </a:solidFill>
                          <a:effectLst/>
                          <a:latin typeface="CiscoSans"/>
                        </a:rPr>
                        <a:t>Facile à configurer</a:t>
                      </a:r>
                    </a:p>
                  </a:txBody>
                  <a:tcPr/>
                </a:tc>
                <a:tc>
                  <a:txBody>
                    <a:bodyPr/>
                    <a:lstStyle/>
                    <a:p>
                      <a:pPr rtl="0"/>
                      <a:r>
                        <a:rPr lang="fr-FR" sz="1400" b="0" i="0" kern="1200">
                          <a:solidFill>
                            <a:schemeClr val="dk1"/>
                          </a:solidFill>
                          <a:effectLst/>
                          <a:latin typeface="+mn-lt"/>
                          <a:ea typeface="+mn-ea"/>
                          <a:cs typeface="+mn-cs"/>
                        </a:rPr>
                        <a:t>Pas d'administration centralisée</a:t>
                      </a:r>
                    </a:p>
                  </a:txBody>
                  <a:tcPr/>
                </a:tc>
                <a:extLst>
                  <a:ext uri="{0D108BD9-81ED-4DB2-BD59-A6C34878D82A}">
                    <a16:rowId xmlns:a16="http://schemas.microsoft.com/office/drawing/2014/main" val="10001"/>
                  </a:ext>
                </a:extLst>
              </a:tr>
              <a:tr h="276705">
                <a:tc>
                  <a:txBody>
                    <a:bodyPr/>
                    <a:lstStyle/>
                    <a:p>
                      <a:pPr algn="l" rtl="0">
                        <a:buFont typeface="Arial"/>
                        <a:buNone/>
                      </a:pPr>
                      <a:r>
                        <a:rPr lang="fr-FR" b="0" i="0">
                          <a:solidFill>
                            <a:srgbClr val="58585B"/>
                          </a:solidFill>
                          <a:effectLst/>
                          <a:latin typeface="CiscoSans"/>
                        </a:rPr>
                        <a:t>Moins complexe</a:t>
                      </a:r>
                    </a:p>
                  </a:txBody>
                  <a:tcPr/>
                </a:tc>
                <a:tc>
                  <a:txBody>
                    <a:bodyPr/>
                    <a:lstStyle/>
                    <a:p>
                      <a:pPr rtl="0"/>
                      <a:r>
                        <a:rPr lang="fr-FR" sz="1400" b="0" i="0" kern="1200">
                          <a:solidFill>
                            <a:schemeClr val="dk1"/>
                          </a:solidFill>
                          <a:effectLst/>
                          <a:latin typeface="+mn-lt"/>
                          <a:ea typeface="+mn-ea"/>
                          <a:cs typeface="+mn-cs"/>
                        </a:rPr>
                        <a:t>Peu sécurisé</a:t>
                      </a:r>
                    </a:p>
                  </a:txBody>
                  <a:tcPr/>
                </a:tc>
                <a:extLst>
                  <a:ext uri="{0D108BD9-81ED-4DB2-BD59-A6C34878D82A}">
                    <a16:rowId xmlns:a16="http://schemas.microsoft.com/office/drawing/2014/main" val="10002"/>
                  </a:ext>
                </a:extLst>
              </a:tr>
              <a:tr h="470398">
                <a:tc>
                  <a:txBody>
                    <a:bodyPr/>
                    <a:lstStyle/>
                    <a:p>
                      <a:pPr algn="l" rtl="0">
                        <a:buFont typeface="Arial"/>
                        <a:buNone/>
                      </a:pPr>
                      <a:r>
                        <a:rPr lang="fr-FR" b="0" i="0">
                          <a:solidFill>
                            <a:srgbClr val="58585B"/>
                          </a:solidFill>
                          <a:effectLst/>
                          <a:latin typeface="CiscoSans"/>
                        </a:rPr>
                        <a:t>Réduction des coûts</a:t>
                      </a:r>
                    </a:p>
                  </a:txBody>
                  <a:tcPr/>
                </a:tc>
                <a:tc>
                  <a:txBody>
                    <a:bodyPr/>
                    <a:lstStyle/>
                    <a:p>
                      <a:pPr rtl="0"/>
                      <a:r>
                        <a:rPr lang="fr-FR" sz="1400" b="0" i="0" kern="1200">
                          <a:solidFill>
                            <a:schemeClr val="dk1"/>
                          </a:solidFill>
                          <a:effectLst/>
                          <a:latin typeface="+mn-lt"/>
                          <a:ea typeface="+mn-ea"/>
                          <a:cs typeface="+mn-cs"/>
                        </a:rPr>
                        <a:t>Non évolutif</a:t>
                      </a:r>
                    </a:p>
                  </a:txBody>
                  <a:tcPr/>
                </a:tc>
                <a:extLst>
                  <a:ext uri="{0D108BD9-81ED-4DB2-BD59-A6C34878D82A}">
                    <a16:rowId xmlns:a16="http://schemas.microsoft.com/office/drawing/2014/main" val="10003"/>
                  </a:ext>
                </a:extLst>
              </a:tr>
              <a:tr h="470398">
                <a:tc>
                  <a:txBody>
                    <a:bodyPr/>
                    <a:lstStyle/>
                    <a:p>
                      <a:pPr algn="l" rtl="0">
                        <a:buFont typeface="Arial"/>
                        <a:buNone/>
                      </a:pPr>
                      <a:r>
                        <a:rPr lang="fr-FR" b="0" i="0">
                          <a:solidFill>
                            <a:srgbClr val="58585B"/>
                          </a:solidFill>
                          <a:effectLst/>
                          <a:latin typeface="CiscoSans"/>
                        </a:rPr>
                        <a:t>Utilisé pour des tâches simples : transfert de fichiers et partage d'imprimantes</a:t>
                      </a:r>
                    </a:p>
                  </a:txBody>
                  <a:tcPr/>
                </a:tc>
                <a:tc>
                  <a:txBody>
                    <a:bodyPr/>
                    <a:lstStyle/>
                    <a:p>
                      <a:pPr rtl="0"/>
                      <a:r>
                        <a:rPr lang="fr-FR" sz="1400" b="0" i="0" kern="1200">
                          <a:solidFill>
                            <a:schemeClr val="dk1"/>
                          </a:solidFill>
                          <a:effectLst/>
                          <a:latin typeface="+mn-lt"/>
                          <a:ea typeface="+mn-ea"/>
                          <a:cs typeface="+mn-cs"/>
                        </a:rPr>
                        <a:t>Performances plus lentes</a:t>
                      </a:r>
                      <a:r>
                        <a:rPr lang="fr-FR" sz="1400" b="0" i="0" kern="1200" baseline="0">
                          <a:solidFill>
                            <a:schemeClr val="dk1"/>
                          </a:solidFill>
                          <a:effectLst/>
                          <a:latin typeface="+mn-lt"/>
                          <a:ea typeface="+mn-ea"/>
                          <a:cs typeface="+mn-cs"/>
                        </a:rPr>
                        <a:t> </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364595071"/>
      </p:ext>
    </p:extLst>
  </p:cSld>
  <p:clrMapOvr>
    <a:masterClrMapping/>
  </p:clrMapOvr>
  <p:transition spd="slow">
    <p:wip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819993"/>
          </a:xfrm>
        </p:spPr>
        <p:txBody>
          <a:bodyPr/>
          <a:lstStyle/>
          <a:p>
            <a:pPr rtl="0"/>
            <a:r>
              <a:rPr lang="fr-FR" sz="1600"/>
              <a:t>Accès aux Données</a:t>
            </a:r>
            <a:r>
              <a:rPr lang="en-US" altLang="en-US" dirty="0"/>
              <a:t/>
            </a:r>
            <a:br>
              <a:rPr lang="en-US" altLang="en-US" dirty="0"/>
            </a:br>
            <a:r>
              <a:rPr lang="fr-FR"/>
              <a:t>Rôle des adresses de la couche réseau</a:t>
            </a:r>
          </a:p>
        </p:txBody>
      </p:sp>
      <p:sp>
        <p:nvSpPr>
          <p:cNvPr id="13315" name="Content Placeholder 2"/>
          <p:cNvSpPr>
            <a:spLocks noGrp="1"/>
          </p:cNvSpPr>
          <p:nvPr>
            <p:ph idx="1"/>
          </p:nvPr>
        </p:nvSpPr>
        <p:spPr>
          <a:xfrm>
            <a:off x="114301" y="861387"/>
            <a:ext cx="3862788" cy="3592626"/>
          </a:xfrm>
        </p:spPr>
        <p:txBody>
          <a:bodyPr/>
          <a:lstStyle/>
          <a:p>
            <a:pPr marL="0" indent="0" rtl="0">
              <a:buNone/>
            </a:pPr>
            <a:r>
              <a:rPr lang="fr-FR" sz="1600"/>
              <a:t>Lorsque la source et la destination ont une partie réseau différente, cela signifie qu'ils se trouvent sur des réseaux différents.</a:t>
            </a:r>
          </a:p>
          <a:p>
            <a:pPr lvl="1" rtl="0"/>
            <a:r>
              <a:rPr lang="fr-FR" sz="1600"/>
              <a:t>P1 — 192.168.1</a:t>
            </a:r>
          </a:p>
          <a:p>
            <a:pPr lvl="1" rtl="0"/>
            <a:r>
              <a:rPr lang="fr-FR" sz="1600"/>
              <a:t>Serveur Web — 172.16.1</a:t>
            </a:r>
          </a:p>
          <a:p>
            <a:pPr marL="0" indent="0">
              <a:buNone/>
            </a:pPr>
            <a:endParaRPr lang="en-CA" altLang="en-US" dirty="0"/>
          </a:p>
          <a:p>
            <a:pPr marL="0" indent="0">
              <a:buNone/>
            </a:pPr>
            <a:endParaRPr lang="en-CA" altLang="en-US" dirty="0"/>
          </a:p>
        </p:txBody>
      </p:sp>
      <p:pic>
        <p:nvPicPr>
          <p:cNvPr id="3" name="Picture 2"/>
          <p:cNvPicPr>
            <a:picLocks noChangeAspect="1"/>
          </p:cNvPicPr>
          <p:nvPr/>
        </p:nvPicPr>
        <p:blipFill>
          <a:blip r:embed="rId3"/>
          <a:stretch>
            <a:fillRect/>
          </a:stretch>
        </p:blipFill>
        <p:spPr>
          <a:xfrm>
            <a:off x="4143375" y="1037350"/>
            <a:ext cx="4884533" cy="3240700"/>
          </a:xfrm>
          <a:prstGeom prst="rect">
            <a:avLst/>
          </a:prstGeom>
        </p:spPr>
      </p:pic>
    </p:spTree>
    <p:extLst>
      <p:ext uri="{BB962C8B-B14F-4D97-AF65-F5344CB8AC3E}">
        <p14:creationId xmlns:p14="http://schemas.microsoft.com/office/powerpoint/2010/main" val="3775215649"/>
      </p:ext>
    </p:extLst>
  </p:cSld>
  <p:clrMapOvr>
    <a:masterClrMapping/>
  </p:clrMapOvr>
  <p:transition spd="slow">
    <p:wip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4"/>
            <a:ext cx="9144000" cy="743794"/>
          </a:xfrm>
        </p:spPr>
        <p:txBody>
          <a:bodyPr/>
          <a:lstStyle/>
          <a:p>
            <a:pPr rtl="0"/>
            <a:r>
              <a:rPr lang="fr-FR" sz="1600"/>
              <a:t>Accès aux Données</a:t>
            </a:r>
            <a:r>
              <a:rPr lang="en-US" altLang="en-US" dirty="0"/>
              <a:t/>
            </a:r>
            <a:br>
              <a:rPr lang="en-US" altLang="en-US" dirty="0"/>
            </a:br>
            <a:r>
              <a:rPr lang="fr-FR"/>
              <a:t>Rôle des adresses de la couche de liaison de données : Différents réseaux IP</a:t>
            </a:r>
          </a:p>
        </p:txBody>
      </p:sp>
      <p:sp>
        <p:nvSpPr>
          <p:cNvPr id="13315" name="Content Placeholder 2"/>
          <p:cNvSpPr>
            <a:spLocks noGrp="1"/>
          </p:cNvSpPr>
          <p:nvPr>
            <p:ph idx="1"/>
          </p:nvPr>
        </p:nvSpPr>
        <p:spPr>
          <a:xfrm>
            <a:off x="114301" y="785187"/>
            <a:ext cx="4036523" cy="3901113"/>
          </a:xfrm>
        </p:spPr>
        <p:txBody>
          <a:bodyPr/>
          <a:lstStyle/>
          <a:p>
            <a:pPr marL="0" indent="0" rtl="0">
              <a:buNone/>
            </a:pPr>
            <a:r>
              <a:rPr lang="fr-FR" sz="1400" dirty="0"/>
              <a:t>Lorsque la destination finale est distante, la couche 3 fournit à la couche 2 l'adresse IP de la passerelle par défaut locale, également connue sous le nom d'adresse du routeur.</a:t>
            </a:r>
          </a:p>
          <a:p>
            <a:pPr rtl="0">
              <a:buFont typeface="Arial" panose="020B0604020202020204" pitchFamily="34" charset="0"/>
              <a:buChar char="•"/>
            </a:pPr>
            <a:r>
              <a:rPr lang="fr-FR" sz="1400" dirty="0"/>
              <a:t>La passerelle par défaut (DGW) est l'adresse IP de l'interface du routeur qui fait partie de ce réseau local et sera la "porte" ou la "passerelle" vers tous les autres sites distants.</a:t>
            </a:r>
          </a:p>
          <a:p>
            <a:pPr rtl="0">
              <a:buFont typeface="Arial" panose="020B0604020202020204" pitchFamily="34" charset="0"/>
              <a:buChar char="•"/>
            </a:pPr>
            <a:r>
              <a:rPr lang="fr-FR" sz="1400" dirty="0"/>
              <a:t>Tous les périphériques du réseau local doivent être informés de cette adresse ou leur trafic sera limité au réseau local uniquement. </a:t>
            </a:r>
          </a:p>
          <a:p>
            <a:pPr rtl="0">
              <a:buFont typeface="Arial" panose="020B0604020202020204" pitchFamily="34" charset="0"/>
              <a:buChar char="•"/>
            </a:pPr>
            <a:r>
              <a:rPr lang="fr-FR" sz="1400" dirty="0"/>
              <a:t>Une fois que la couche 2 sur PC1 est acheminée à la passerelle par défaut (Routeur), le routeur peut alors démarrer le processus de routage pour obtenir les informations vers la destination réelle. </a:t>
            </a:r>
          </a:p>
          <a:p>
            <a:pPr marL="0" indent="0">
              <a:buNone/>
            </a:pPr>
            <a:endParaRPr lang="en-CA" altLang="en-US" sz="1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824" y="1188719"/>
            <a:ext cx="4878875" cy="3310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117812"/>
      </p:ext>
    </p:extLst>
  </p:cSld>
  <p:clrMapOvr>
    <a:masterClrMapping/>
  </p:clrMapOvr>
  <p:transition spd="slow">
    <p:wip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995957"/>
          </a:xfrm>
        </p:spPr>
        <p:txBody>
          <a:bodyPr/>
          <a:lstStyle/>
          <a:p>
            <a:pPr rtl="0"/>
            <a:r>
              <a:rPr lang="fr-FR" sz="1600"/>
              <a:t>Accès aux Données</a:t>
            </a:r>
            <a:r>
              <a:rPr lang="en-US" altLang="en-US" dirty="0"/>
              <a:t/>
            </a:r>
            <a:br>
              <a:rPr lang="en-US" altLang="en-US" dirty="0"/>
            </a:br>
            <a:r>
              <a:rPr lang="fr-FR"/>
              <a:t>Rôle des adresses de la couche de liaison de données : Différents réseaux IP (suite)</a:t>
            </a:r>
          </a:p>
        </p:txBody>
      </p:sp>
      <p:sp>
        <p:nvSpPr>
          <p:cNvPr id="13315" name="Content Placeholder 2"/>
          <p:cNvSpPr>
            <a:spLocks noGrp="1"/>
          </p:cNvSpPr>
          <p:nvPr>
            <p:ph idx="1"/>
          </p:nvPr>
        </p:nvSpPr>
        <p:spPr>
          <a:xfrm>
            <a:off x="114301" y="1115568"/>
            <a:ext cx="3935186" cy="3632702"/>
          </a:xfrm>
        </p:spPr>
        <p:txBody>
          <a:bodyPr/>
          <a:lstStyle/>
          <a:p>
            <a:pPr rtl="0">
              <a:buFont typeface="Arial" panose="020B0604020202020204" pitchFamily="34" charset="0"/>
              <a:buChar char="•"/>
            </a:pPr>
            <a:r>
              <a:rPr lang="fr-FR" sz="1600"/>
              <a:t>L'adressage de liaison de données est un adressage local, de sorte qu'il aura une source et une destination pour chaque lien.</a:t>
            </a:r>
          </a:p>
          <a:p>
            <a:pPr rtl="0">
              <a:buFont typeface="Arial" panose="020B0604020202020204" pitchFamily="34" charset="0"/>
              <a:buChar char="•"/>
            </a:pPr>
            <a:r>
              <a:rPr lang="fr-FR" sz="1600"/>
              <a:t>L'adressage MAC pour le premier segment est:</a:t>
            </a:r>
          </a:p>
          <a:p>
            <a:pPr lvl="1" rtl="0"/>
            <a:r>
              <a:rPr lang="fr-FR" sz="1600"/>
              <a:t>Source — AA-AA-AA-AA-AA (PC1) Envoie la trame.</a:t>
            </a:r>
          </a:p>
          <a:p>
            <a:pPr lvl="1" rtl="0"/>
            <a:r>
              <a:rPr lang="fr-FR" sz="1600"/>
              <a:t>Destination — 11-11-11-11-11-11 (R1- MAC de passerelle par défaut) Reçoit la trame.</a:t>
            </a:r>
          </a:p>
          <a:p>
            <a:pPr marL="0" indent="0" rtl="0">
              <a:buNone/>
            </a:pPr>
            <a:r>
              <a:rPr lang="fr-FR" b="1"/>
              <a:t>Remarque : </a:t>
            </a:r>
            <a:r>
              <a:rPr lang="fr-FR"/>
              <a:t>Bien que l'adressage local L2 passe de lien à lien ou saut à saut, l'adressage L3 reste le même. </a:t>
            </a:r>
          </a:p>
          <a:p>
            <a:endParaRPr lang="en-CA" altLang="en-US" dirty="0"/>
          </a:p>
          <a:p>
            <a:pPr marL="0" indent="0">
              <a:buNone/>
            </a:pPr>
            <a:endParaRPr lang="en-CA"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059" y="874527"/>
            <a:ext cx="4215838" cy="2697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4815352"/>
      </p:ext>
    </p:extLst>
  </p:cSld>
  <p:clrMapOvr>
    <a:masterClrMapping/>
  </p:clrMapOvr>
  <p:transition spd="slow">
    <p:wip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5138" y="977735"/>
            <a:ext cx="8510953" cy="2462213"/>
          </a:xfrm>
          <a:prstGeom prst="rect">
            <a:avLst/>
          </a:prstGeom>
        </p:spPr>
        <p:txBody>
          <a:bodyPr wrap="square">
            <a:spAutoFit/>
          </a:bodyPr>
          <a:lstStyle/>
          <a:p>
            <a:pPr marL="285750" indent="-285750">
              <a:buFont typeface="Arial" panose="020B0604020202020204" pitchFamily="34" charset="0"/>
              <a:buChar char="•"/>
            </a:pPr>
            <a:r>
              <a:rPr lang="fr-FR" sz="1400" dirty="0" smtClean="0">
                <a:solidFill>
                  <a:srgbClr val="000000"/>
                </a:solidFill>
              </a:rPr>
              <a:t>Le </a:t>
            </a:r>
            <a:r>
              <a:rPr lang="fr-FR" sz="1400" dirty="0">
                <a:solidFill>
                  <a:srgbClr val="000000"/>
                </a:solidFill>
              </a:rPr>
              <a:t>voyage en avion peut être un bon moyen d'illustrer cela. </a:t>
            </a:r>
            <a:endParaRPr lang="fr-FR" sz="1400" dirty="0" smtClean="0">
              <a:solidFill>
                <a:srgbClr val="000000"/>
              </a:solidFill>
            </a:endParaRPr>
          </a:p>
          <a:p>
            <a:pPr marL="285750" indent="-285750">
              <a:buFont typeface="Arial" panose="020B0604020202020204" pitchFamily="34" charset="0"/>
              <a:buChar char="•"/>
            </a:pPr>
            <a:r>
              <a:rPr lang="fr-FR" sz="1400" dirty="0" smtClean="0">
                <a:solidFill>
                  <a:srgbClr val="000000"/>
                </a:solidFill>
              </a:rPr>
              <a:t>Si </a:t>
            </a:r>
            <a:r>
              <a:rPr lang="fr-FR" sz="1400" dirty="0">
                <a:solidFill>
                  <a:srgbClr val="000000"/>
                </a:solidFill>
              </a:rPr>
              <a:t>quelqu'un volait d'un point A à un point C, mais avait une escale à la ville B ; </a:t>
            </a:r>
            <a:endParaRPr lang="fr-FR" sz="1400" dirty="0" smtClean="0">
              <a:solidFill>
                <a:srgbClr val="000000"/>
              </a:solidFill>
            </a:endParaRPr>
          </a:p>
          <a:p>
            <a:pPr marL="285750" indent="-285750">
              <a:buFont typeface="Arial" panose="020B0604020202020204" pitchFamily="34" charset="0"/>
              <a:buChar char="•"/>
            </a:pPr>
            <a:r>
              <a:rPr lang="fr-FR" sz="1400" dirty="0" smtClean="0">
                <a:solidFill>
                  <a:srgbClr val="000000"/>
                </a:solidFill>
              </a:rPr>
              <a:t>nos </a:t>
            </a:r>
            <a:r>
              <a:rPr lang="fr-FR" sz="1400" dirty="0">
                <a:solidFill>
                  <a:srgbClr val="000000"/>
                </a:solidFill>
              </a:rPr>
              <a:t>billets montreraient que nous volons de A à C et nous </a:t>
            </a:r>
            <a:r>
              <a:rPr lang="fr-FR" sz="1400" dirty="0" err="1">
                <a:solidFill>
                  <a:srgbClr val="000000"/>
                </a:solidFill>
              </a:rPr>
              <a:t>étiqueterions</a:t>
            </a:r>
            <a:r>
              <a:rPr lang="fr-FR" sz="1400" dirty="0">
                <a:solidFill>
                  <a:srgbClr val="000000"/>
                </a:solidFill>
              </a:rPr>
              <a:t> nos bagages pour C (pas B !). C'est la même chose que fait L3, </a:t>
            </a:r>
            <a:endParaRPr lang="fr-FR" sz="1400" dirty="0" smtClean="0">
              <a:solidFill>
                <a:srgbClr val="000000"/>
              </a:solidFill>
            </a:endParaRPr>
          </a:p>
          <a:p>
            <a:pPr marL="285750" indent="-285750">
              <a:buFont typeface="Arial" panose="020B0604020202020204" pitchFamily="34" charset="0"/>
              <a:buChar char="•"/>
            </a:pPr>
            <a:r>
              <a:rPr lang="fr-FR" sz="1400" dirty="0" smtClean="0">
                <a:solidFill>
                  <a:srgbClr val="000000"/>
                </a:solidFill>
              </a:rPr>
              <a:t>mais </a:t>
            </a:r>
            <a:r>
              <a:rPr lang="fr-FR" sz="1400" dirty="0">
                <a:solidFill>
                  <a:srgbClr val="000000"/>
                </a:solidFill>
              </a:rPr>
              <a:t>à l'intérieur de notre enveloppe, nous verrons que nous avons plusieurs bouts de papier. On dira que nous quittons une certaine porte (disons A1) dans la ville A et atterrissons à une porte (disons B2) dans la ville B. </a:t>
            </a:r>
            <a:endParaRPr lang="fr-FR" sz="1400" dirty="0" smtClean="0">
              <a:solidFill>
                <a:srgbClr val="000000"/>
              </a:solidFill>
            </a:endParaRPr>
          </a:p>
          <a:p>
            <a:pPr marL="285750" indent="-285750">
              <a:buFont typeface="Arial" panose="020B0604020202020204" pitchFamily="34" charset="0"/>
              <a:buChar char="•"/>
            </a:pPr>
            <a:r>
              <a:rPr lang="fr-FR" sz="1400" dirty="0" smtClean="0">
                <a:solidFill>
                  <a:srgbClr val="000000"/>
                </a:solidFill>
              </a:rPr>
              <a:t>Ensuite</a:t>
            </a:r>
            <a:r>
              <a:rPr lang="fr-FR" sz="1400" dirty="0">
                <a:solidFill>
                  <a:srgbClr val="000000"/>
                </a:solidFill>
              </a:rPr>
              <a:t>, nous irons à la porte B3 parce que notre deuxième feuille de papier indique que nous volerons de là à C et nous atterrirons à la porte C3. </a:t>
            </a:r>
            <a:endParaRPr lang="fr-FR" sz="1400" dirty="0" smtClean="0">
              <a:solidFill>
                <a:srgbClr val="000000"/>
              </a:solidFill>
            </a:endParaRPr>
          </a:p>
          <a:p>
            <a:pPr marL="285750" indent="-285750">
              <a:buFont typeface="Arial" panose="020B0604020202020204" pitchFamily="34" charset="0"/>
              <a:buChar char="•"/>
            </a:pPr>
            <a:r>
              <a:rPr lang="fr-FR" sz="1400" dirty="0" smtClean="0">
                <a:solidFill>
                  <a:srgbClr val="000000"/>
                </a:solidFill>
              </a:rPr>
              <a:t>C'est </a:t>
            </a:r>
            <a:r>
              <a:rPr lang="fr-FR" sz="1400" dirty="0">
                <a:solidFill>
                  <a:srgbClr val="000000"/>
                </a:solidFill>
              </a:rPr>
              <a:t>ainsi que l'adresse MAC de couche 2 fonctionnera. La couche 2 est pour chaque étape du voyage, mais la couche 3 est pour la source initiale et la destination finale.</a:t>
            </a:r>
          </a:p>
        </p:txBody>
      </p:sp>
      <p:sp>
        <p:nvSpPr>
          <p:cNvPr id="3" name="Titre 2"/>
          <p:cNvSpPr>
            <a:spLocks noGrp="1"/>
          </p:cNvSpPr>
          <p:nvPr>
            <p:ph type="title"/>
          </p:nvPr>
        </p:nvSpPr>
        <p:spPr/>
        <p:txBody>
          <a:bodyPr/>
          <a:lstStyle/>
          <a:p>
            <a:r>
              <a:rPr lang="fr-FR" dirty="0" smtClean="0"/>
              <a:t>Exemple courrier postal ou voyage avec escale </a:t>
            </a:r>
            <a:endParaRPr lang="fr-FR" dirty="0"/>
          </a:p>
        </p:txBody>
      </p:sp>
    </p:spTree>
    <p:extLst>
      <p:ext uri="{BB962C8B-B14F-4D97-AF65-F5344CB8AC3E}">
        <p14:creationId xmlns:p14="http://schemas.microsoft.com/office/powerpoint/2010/main" val="1022649213"/>
      </p:ext>
    </p:extLst>
  </p:cSld>
  <p:clrMapOvr>
    <a:masterClrMapping/>
  </p:clrMapOvr>
  <p:transition spd="slow">
    <p:wip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3749040" cy="861386"/>
          </a:xfrm>
        </p:spPr>
        <p:txBody>
          <a:bodyPr/>
          <a:lstStyle/>
          <a:p>
            <a:pPr rtl="0"/>
            <a:r>
              <a:rPr lang="fr-FR" sz="1600"/>
              <a:t>Accès aux données</a:t>
            </a:r>
            <a:r>
              <a:rPr lang="en-US" altLang="en-US" dirty="0"/>
              <a:t/>
            </a:r>
            <a:br>
              <a:rPr lang="en-US" altLang="en-US" dirty="0"/>
            </a:br>
            <a:r>
              <a:rPr lang="fr-FR"/>
              <a:t>Adresses des liaisons de données</a:t>
            </a:r>
          </a:p>
        </p:txBody>
      </p:sp>
      <p:sp>
        <p:nvSpPr>
          <p:cNvPr id="13315" name="Content Placeholder 2"/>
          <p:cNvSpPr>
            <a:spLocks noGrp="1"/>
          </p:cNvSpPr>
          <p:nvPr>
            <p:ph idx="1"/>
          </p:nvPr>
        </p:nvSpPr>
        <p:spPr>
          <a:xfrm>
            <a:off x="161925" y="861388"/>
            <a:ext cx="8505825" cy="1676504"/>
          </a:xfrm>
        </p:spPr>
        <p:txBody>
          <a:bodyPr/>
          <a:lstStyle/>
          <a:p>
            <a:pPr rtl="0">
              <a:buFont typeface="Arial" panose="020B0604020202020204" pitchFamily="34" charset="0"/>
              <a:buChar char="•"/>
            </a:pPr>
            <a:r>
              <a:rPr lang="fr-FR" sz="1600"/>
              <a:t>Puisque l'adressage de liaison de données est un adressage local, il aura une source et une destination pour chaque segment ou saut du trajet vers la destination.</a:t>
            </a:r>
          </a:p>
          <a:p>
            <a:pPr rtl="0">
              <a:buFont typeface="Arial" panose="020B0604020202020204" pitchFamily="34" charset="0"/>
              <a:buChar char="•"/>
            </a:pPr>
            <a:r>
              <a:rPr lang="fr-FR" sz="1600"/>
              <a:t>L'adressage MAC pour le premier segment est:</a:t>
            </a:r>
          </a:p>
          <a:p>
            <a:pPr lvl="1" rtl="0"/>
            <a:r>
              <a:rPr lang="fr-FR" sz="1600"/>
              <a:t>Source — (carte réseau PC1) envoie la trame</a:t>
            </a:r>
          </a:p>
          <a:p>
            <a:pPr lvl="1" rtl="0"/>
            <a:r>
              <a:rPr lang="fr-FR" sz="1600"/>
              <a:t>Destination — (premier routeur - interface DGW) reçoit la trame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841" y="2571750"/>
            <a:ext cx="4470787" cy="2164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4195328"/>
      </p:ext>
    </p:extLst>
  </p:cSld>
  <p:clrMapOvr>
    <a:masterClrMapping/>
  </p:clrMapOvr>
  <p:transition spd="slow">
    <p:wip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467224" cy="861386"/>
          </a:xfrm>
        </p:spPr>
        <p:txBody>
          <a:bodyPr/>
          <a:lstStyle/>
          <a:p>
            <a:pPr rtl="0"/>
            <a:r>
              <a:rPr lang="fr-FR" sz="1600"/>
              <a:t>Accès aux données</a:t>
            </a:r>
            <a:r>
              <a:rPr lang="en-US" altLang="en-US" dirty="0"/>
              <a:t/>
            </a:r>
            <a:br>
              <a:rPr lang="en-US" altLang="en-US" dirty="0"/>
            </a:br>
            <a:r>
              <a:rPr lang="fr-FR"/>
              <a:t>Adresses des liaisons de données (suite)</a:t>
            </a:r>
          </a:p>
        </p:txBody>
      </p:sp>
      <p:sp>
        <p:nvSpPr>
          <p:cNvPr id="13315" name="Content Placeholder 2"/>
          <p:cNvSpPr>
            <a:spLocks noGrp="1"/>
          </p:cNvSpPr>
          <p:nvPr>
            <p:ph idx="1"/>
          </p:nvPr>
        </p:nvSpPr>
        <p:spPr>
          <a:xfrm>
            <a:off x="190500" y="851863"/>
            <a:ext cx="8248650" cy="1148388"/>
          </a:xfrm>
        </p:spPr>
        <p:txBody>
          <a:bodyPr/>
          <a:lstStyle/>
          <a:p>
            <a:pPr marL="0" indent="0" rtl="0">
              <a:buNone/>
            </a:pPr>
            <a:r>
              <a:rPr lang="fr-FR" sz="1600"/>
              <a:t>L'adressage MAC pour le deuxième saut est:</a:t>
            </a:r>
          </a:p>
          <a:p>
            <a:pPr lvl="1" rtl="0"/>
            <a:r>
              <a:rPr lang="fr-FR" sz="1600"/>
              <a:t>Source — (premier routeur- interface de sortie) envoie la trame</a:t>
            </a:r>
          </a:p>
          <a:p>
            <a:pPr lvl="1" rtl="0"/>
            <a:r>
              <a:rPr lang="fr-FR" sz="1600"/>
              <a:t>Destination — (deuxième routeur) reçoit la trame</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042" y="2080004"/>
            <a:ext cx="5223916" cy="23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843905"/>
      </p:ext>
    </p:extLst>
  </p:cSld>
  <p:clrMapOvr>
    <a:masterClrMapping/>
  </p:clrMapOvr>
  <p:transition spd="slow">
    <p:wip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
            <a:ext cx="4267199" cy="861386"/>
          </a:xfrm>
        </p:spPr>
        <p:txBody>
          <a:bodyPr/>
          <a:lstStyle/>
          <a:p>
            <a:pPr rtl="0"/>
            <a:r>
              <a:rPr lang="fr-FR" sz="1600"/>
              <a:t>Accès aux données</a:t>
            </a:r>
            <a:r>
              <a:rPr lang="en-US" altLang="en-US" dirty="0"/>
              <a:t/>
            </a:r>
            <a:br>
              <a:rPr lang="en-US" altLang="en-US" dirty="0"/>
            </a:br>
            <a:r>
              <a:rPr lang="fr-FR"/>
              <a:t>Adresses des liaisons de données (suite)</a:t>
            </a:r>
          </a:p>
        </p:txBody>
      </p:sp>
      <p:sp>
        <p:nvSpPr>
          <p:cNvPr id="13315" name="Content Placeholder 2"/>
          <p:cNvSpPr>
            <a:spLocks noGrp="1"/>
          </p:cNvSpPr>
          <p:nvPr>
            <p:ph idx="1"/>
          </p:nvPr>
        </p:nvSpPr>
        <p:spPr>
          <a:xfrm>
            <a:off x="180975" y="842338"/>
            <a:ext cx="7791449" cy="1205538"/>
          </a:xfrm>
        </p:spPr>
        <p:txBody>
          <a:bodyPr/>
          <a:lstStyle/>
          <a:p>
            <a:pPr marL="0" indent="0" rtl="0">
              <a:buNone/>
            </a:pPr>
            <a:r>
              <a:rPr lang="fr-FR" sz="1600"/>
              <a:t>L'adressage MAC pour le dernier segment est:</a:t>
            </a:r>
          </a:p>
          <a:p>
            <a:pPr lvl="1" rtl="0"/>
            <a:r>
              <a:rPr lang="fr-FR" sz="1600"/>
              <a:t>Source — (Second Router- Interface de sortie) envoie la trame</a:t>
            </a:r>
          </a:p>
          <a:p>
            <a:pPr lvl="1" rtl="0"/>
            <a:r>
              <a:rPr lang="fr-FR" sz="1600"/>
              <a:t>Destination — (carte réseau du serveur Web) reçoit la trame</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621" y="2137157"/>
            <a:ext cx="5176758"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7977645"/>
      </p:ext>
    </p:extLst>
  </p:cSld>
  <p:clrMapOvr>
    <a:masterClrMapping/>
  </p:clrMapOvr>
  <p:transition spd="slow">
    <p:wip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1"/>
            <a:ext cx="4581524" cy="861386"/>
          </a:xfrm>
        </p:spPr>
        <p:txBody>
          <a:bodyPr/>
          <a:lstStyle/>
          <a:p>
            <a:pPr rtl="0"/>
            <a:r>
              <a:rPr lang="fr-FR" sz="1600"/>
              <a:t>Accès aux données</a:t>
            </a:r>
            <a:r>
              <a:rPr lang="en-US" altLang="en-US" dirty="0"/>
              <a:t/>
            </a:r>
            <a:br>
              <a:rPr lang="en-US" altLang="en-US" dirty="0"/>
            </a:br>
            <a:r>
              <a:rPr lang="fr-FR"/>
              <a:t>Adresses des liaisons de données (suite)</a:t>
            </a:r>
          </a:p>
        </p:txBody>
      </p:sp>
      <p:sp>
        <p:nvSpPr>
          <p:cNvPr id="13315" name="Content Placeholder 2"/>
          <p:cNvSpPr>
            <a:spLocks noGrp="1"/>
          </p:cNvSpPr>
          <p:nvPr>
            <p:ph idx="1"/>
          </p:nvPr>
        </p:nvSpPr>
        <p:spPr>
          <a:xfrm>
            <a:off x="200025" y="832813"/>
            <a:ext cx="8620125" cy="1205538"/>
          </a:xfrm>
        </p:spPr>
        <p:txBody>
          <a:bodyPr/>
          <a:lstStyle/>
          <a:p>
            <a:pPr rtl="0">
              <a:buFont typeface="Arial" panose="020B0604020202020204" pitchFamily="34" charset="0"/>
              <a:buChar char="•"/>
            </a:pPr>
            <a:r>
              <a:rPr lang="fr-FR" sz="1600"/>
              <a:t>Remarquez que le paquet n'est pas modifié, mais que la trame est changée, donc l'adressage IP L3 ne change pas de segment en segment comme l'adressage MAC L2.</a:t>
            </a:r>
          </a:p>
          <a:p>
            <a:pPr rtl="0">
              <a:buFont typeface="Arial" panose="020B0604020202020204" pitchFamily="34" charset="0"/>
              <a:buChar char="•"/>
            </a:pPr>
            <a:r>
              <a:rPr lang="fr-FR" sz="1600"/>
              <a:t>L'adressage L3 reste le même car il est global et la destination ultime est toujours le serveur Web.</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660" y="2182128"/>
            <a:ext cx="5221729" cy="227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1577176"/>
      </p:ext>
    </p:extLst>
  </p:cSld>
  <p:clrMapOvr>
    <a:masterClrMapping/>
  </p:clrMapOvr>
  <p:transition spd="slow">
    <p:wip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819993"/>
          </a:xfrm>
        </p:spPr>
        <p:txBody>
          <a:bodyPr/>
          <a:lstStyle/>
          <a:p>
            <a:pPr rtl="0"/>
            <a:r>
              <a:rPr lang="fr-FR" sz="1600"/>
              <a:t>Accès aux Données</a:t>
            </a:r>
            <a:r>
              <a:rPr lang="en-US" altLang="en-US" dirty="0"/>
              <a:t/>
            </a:r>
            <a:br>
              <a:rPr lang="en-US" altLang="en-US" dirty="0"/>
            </a:br>
            <a:r>
              <a:rPr lang="fr-FR"/>
              <a:t>Travail pratique - Installer Wireshark</a:t>
            </a:r>
          </a:p>
        </p:txBody>
      </p:sp>
      <p:sp>
        <p:nvSpPr>
          <p:cNvPr id="13315" name="Content Placeholder 2"/>
          <p:cNvSpPr>
            <a:spLocks noGrp="1"/>
          </p:cNvSpPr>
          <p:nvPr>
            <p:ph idx="1"/>
          </p:nvPr>
        </p:nvSpPr>
        <p:spPr>
          <a:xfrm>
            <a:off x="114300" y="861387"/>
            <a:ext cx="8846820" cy="3811097"/>
          </a:xfrm>
        </p:spPr>
        <p:txBody>
          <a:bodyPr/>
          <a:lstStyle/>
          <a:p>
            <a:pPr marL="0" indent="0">
              <a:buNone/>
            </a:pPr>
            <a:endParaRPr lang="en-US" dirty="0"/>
          </a:p>
          <a:p>
            <a:pPr marL="0" indent="0" rtl="0">
              <a:buNone/>
            </a:pPr>
            <a:r>
              <a:rPr lang="fr-FR" sz="1800"/>
              <a:t>Dans ce TP, vous ferez ce qui suit:</a:t>
            </a:r>
          </a:p>
          <a:p>
            <a:pPr lvl="1" rtl="0"/>
            <a:r>
              <a:rPr lang="fr-FR" sz="1800"/>
              <a:t>Télécharger et installer Wireshark </a:t>
            </a:r>
          </a:p>
          <a:p>
            <a:endParaRPr lang="en-CA" altLang="en-US" dirty="0"/>
          </a:p>
        </p:txBody>
      </p:sp>
    </p:spTree>
    <p:extLst>
      <p:ext uri="{BB962C8B-B14F-4D97-AF65-F5344CB8AC3E}">
        <p14:creationId xmlns:p14="http://schemas.microsoft.com/office/powerpoint/2010/main" val="4177006042"/>
      </p:ext>
    </p:extLst>
  </p:cSld>
  <p:clrMapOvr>
    <a:masterClrMapping/>
  </p:clrMapOvr>
  <p:transition spd="slow">
    <p:wip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9143999" cy="819993"/>
          </a:xfrm>
        </p:spPr>
        <p:txBody>
          <a:bodyPr/>
          <a:lstStyle/>
          <a:p>
            <a:pPr rtl="0"/>
            <a:r>
              <a:rPr lang="fr-FR" sz="1600"/>
              <a:t>Accès aux Données</a:t>
            </a:r>
            <a:r>
              <a:rPr lang="en-US" altLang="en-US" dirty="0"/>
              <a:t/>
            </a:r>
            <a:br>
              <a:rPr lang="en-US" altLang="en-US" dirty="0"/>
            </a:br>
            <a:r>
              <a:rPr lang="fr-FR"/>
              <a:t>Travail pratique - Utilisation de Wireshark pour voir le trafic réseau</a:t>
            </a:r>
          </a:p>
        </p:txBody>
      </p:sp>
      <p:sp>
        <p:nvSpPr>
          <p:cNvPr id="13315" name="Content Placeholder 2"/>
          <p:cNvSpPr>
            <a:spLocks noGrp="1"/>
          </p:cNvSpPr>
          <p:nvPr>
            <p:ph idx="1"/>
          </p:nvPr>
        </p:nvSpPr>
        <p:spPr>
          <a:xfrm>
            <a:off x="114301" y="861387"/>
            <a:ext cx="8580966" cy="3811097"/>
          </a:xfrm>
        </p:spPr>
        <p:txBody>
          <a:bodyPr/>
          <a:lstStyle/>
          <a:p>
            <a:pPr marL="0" indent="0" rtl="0">
              <a:buNone/>
            </a:pPr>
            <a:r>
              <a:rPr lang="fr-FR" sz="1800"/>
              <a:t>Dans ce TP, vous ferez ce qui suit:</a:t>
            </a:r>
          </a:p>
          <a:p>
            <a:pPr lvl="1" rtl="0"/>
            <a:r>
              <a:rPr lang="fr-FR" sz="1800"/>
              <a:t>Partie 1: Capturer et analyser les données ICMP locales avec Wireshark </a:t>
            </a:r>
          </a:p>
          <a:p>
            <a:pPr lvl="1" rtl="0"/>
            <a:r>
              <a:rPr lang="fr-FR" sz="1800"/>
              <a:t>Partie 2: Capturer et analyser les données ICMP distantes avec Wireshark </a:t>
            </a:r>
          </a:p>
        </p:txBody>
      </p:sp>
    </p:spTree>
    <p:extLst>
      <p:ext uri="{BB962C8B-B14F-4D97-AF65-F5344CB8AC3E}">
        <p14:creationId xmlns:p14="http://schemas.microsoft.com/office/powerpoint/2010/main" val="268347854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1.3 Topologies et représentations du réseau</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a:solidFill>
                  <a:schemeClr val="accent5">
                    <a:lumMod val="40000"/>
                    <a:lumOff val="60000"/>
                  </a:schemeClr>
                </a:solidFill>
              </a:rPr>
              <a:t>3.8 Module pratique et questionnaire </a:t>
            </a:r>
          </a:p>
        </p:txBody>
      </p:sp>
    </p:spTree>
    <p:custDataLst>
      <p:tags r:id="rId1"/>
    </p:custDataLst>
    <p:extLst>
      <p:ext uri="{BB962C8B-B14F-4D97-AF65-F5344CB8AC3E}">
        <p14:creationId xmlns:p14="http://schemas.microsoft.com/office/powerpoint/2010/main" val="1988186804"/>
      </p:ext>
    </p:extLst>
  </p:cSld>
  <p:clrMapOvr>
    <a:masterClrMapping/>
  </p:clrMapOvr>
  <p:transition spd="slow">
    <p:wip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pPr rtl="0"/>
            <a:r>
              <a:rPr lang="fr-FR" sz="1600"/>
              <a:t>Module Pratique et Questionnaire</a:t>
            </a:r>
            <a:r>
              <a:rPr lang="en-US" altLang="en-US" dirty="0"/>
              <a:t/>
            </a:r>
            <a:br>
              <a:rPr lang="en-US" altLang="en-US" dirty="0"/>
            </a:br>
            <a:r>
              <a:rPr lang="fr-FR"/>
              <a:t>Qu'est-ce que j'ai appris dans ce module?</a:t>
            </a:r>
          </a:p>
        </p:txBody>
      </p:sp>
      <p:sp>
        <p:nvSpPr>
          <p:cNvPr id="13315" name="Content Placeholder 2"/>
          <p:cNvSpPr>
            <a:spLocks noGrp="1"/>
          </p:cNvSpPr>
          <p:nvPr>
            <p:ph idx="1"/>
          </p:nvPr>
        </p:nvSpPr>
        <p:spPr>
          <a:xfrm>
            <a:off x="0" y="801475"/>
            <a:ext cx="8840141" cy="3780050"/>
          </a:xfrm>
        </p:spPr>
        <p:txBody>
          <a:bodyPr/>
          <a:lstStyle/>
          <a:p>
            <a:pPr marL="142875" lvl="1" indent="0" rtl="0">
              <a:buNone/>
            </a:pPr>
            <a:r>
              <a:rPr lang="fr-FR" sz="1600" b="1"/>
              <a:t>Les Règles</a:t>
            </a:r>
          </a:p>
          <a:p>
            <a:pPr lvl="2" rtl="0"/>
            <a:r>
              <a:rPr lang="fr-FR" sz="1600"/>
              <a:t>Les protocoles doivent avoir un expéditeur et un destinataire.</a:t>
            </a:r>
          </a:p>
          <a:p>
            <a:pPr lvl="2" rtl="0"/>
            <a:r>
              <a:rPr lang="fr-FR" sz="1600"/>
              <a:t>Les protocoles informatiques courants comprennent ces exigences : codage, formatage et encapsulation des messages, taille, calendrier et options de livraison.</a:t>
            </a:r>
          </a:p>
          <a:p>
            <a:pPr marL="142875" lvl="1" indent="0" rtl="0">
              <a:buNone/>
            </a:pPr>
            <a:r>
              <a:rPr lang="fr-FR" sz="1600" b="1"/>
              <a:t>Protocoles</a:t>
            </a:r>
          </a:p>
          <a:p>
            <a:pPr lvl="2" rtl="0"/>
            <a:r>
              <a:rPr lang="fr-FR" sz="1600"/>
              <a:t>L'envoie d'un message sur le réseau nécessite l'utilisation de plusieurs protocoles.</a:t>
            </a:r>
          </a:p>
          <a:p>
            <a:pPr lvl="2" rtl="0"/>
            <a:r>
              <a:rPr lang="fr-FR" sz="1600"/>
              <a:t>Chaque protocole réseau a sa propre fonction, son format et ses propres règles de communication.</a:t>
            </a:r>
          </a:p>
          <a:p>
            <a:pPr marL="142875" lvl="1" indent="0" rtl="0">
              <a:buNone/>
            </a:pPr>
            <a:r>
              <a:rPr lang="fr-FR" sz="1600" b="1"/>
              <a:t>Suites de protocoles</a:t>
            </a:r>
          </a:p>
          <a:p>
            <a:pPr lvl="2" rtl="0"/>
            <a:r>
              <a:rPr lang="fr-FR" sz="1600"/>
              <a:t>Une suite de protocoles est un groupe de protocoles interreliés.</a:t>
            </a:r>
          </a:p>
          <a:p>
            <a:pPr lvl="2" rtl="0"/>
            <a:r>
              <a:rPr lang="fr-FR" sz="1600"/>
              <a:t>La suite de protocoles TCP/IP sont les protocoles utilisés aujourd'hui.</a:t>
            </a:r>
          </a:p>
          <a:p>
            <a:pPr marL="142875" lvl="1" indent="0" rtl="0">
              <a:buNone/>
            </a:pPr>
            <a:r>
              <a:rPr lang="fr-FR" sz="1600" b="1"/>
              <a:t>Organismes de normalisation</a:t>
            </a:r>
          </a:p>
          <a:p>
            <a:pPr lvl="2" rtl="0"/>
            <a:r>
              <a:rPr lang="fr-FR" sz="1600"/>
              <a:t>Les normes ouvertes favorisent l'interopérabilité, la concurrence et l'innovation.</a:t>
            </a:r>
          </a:p>
        </p:txBody>
      </p:sp>
    </p:spTree>
    <p:extLst>
      <p:ext uri="{BB962C8B-B14F-4D97-AF65-F5344CB8AC3E}">
        <p14:creationId xmlns:p14="http://schemas.microsoft.com/office/powerpoint/2010/main" val="2077867104"/>
      </p:ext>
    </p:extLst>
  </p:cSld>
  <p:clrMapOvr>
    <a:masterClrMapping/>
  </p:clrMapOvr>
  <p:transition spd="slow">
    <p:wip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9144000" cy="757551"/>
          </a:xfrm>
        </p:spPr>
        <p:txBody>
          <a:bodyPr/>
          <a:lstStyle/>
          <a:p>
            <a:pPr rtl="0"/>
            <a:r>
              <a:rPr lang="fr-FR" sz="1600"/>
              <a:t>Module pratique et questionnaire</a:t>
            </a:r>
            <a:r>
              <a:rPr lang="en-US" altLang="en-US" dirty="0"/>
              <a:t/>
            </a:r>
            <a:br>
              <a:rPr lang="en-US" altLang="en-US" dirty="0"/>
            </a:br>
            <a:r>
              <a:rPr lang="fr-FR"/>
              <a:t>Qu'est-ce que j'ai appris dans ce module? (Suite)</a:t>
            </a:r>
          </a:p>
        </p:txBody>
      </p:sp>
      <p:sp>
        <p:nvSpPr>
          <p:cNvPr id="13315" name="Content Placeholder 2"/>
          <p:cNvSpPr>
            <a:spLocks noGrp="1"/>
          </p:cNvSpPr>
          <p:nvPr>
            <p:ph idx="1"/>
          </p:nvPr>
        </p:nvSpPr>
        <p:spPr>
          <a:xfrm>
            <a:off x="0" y="801475"/>
            <a:ext cx="8840141" cy="3722900"/>
          </a:xfrm>
        </p:spPr>
        <p:txBody>
          <a:bodyPr/>
          <a:lstStyle/>
          <a:p>
            <a:pPr marL="142875" lvl="1" indent="0" rtl="0">
              <a:buNone/>
            </a:pPr>
            <a:r>
              <a:rPr lang="fr-FR" sz="1500" b="1"/>
              <a:t>Modèles de référence</a:t>
            </a:r>
          </a:p>
          <a:p>
            <a:pPr lvl="2" rtl="0"/>
            <a:r>
              <a:rPr lang="fr-FR" sz="1500"/>
              <a:t>Les deux modèles utilisés dans la mise en réseau sont le modèle TCP/IP et le modèle OSI.</a:t>
            </a:r>
          </a:p>
          <a:p>
            <a:pPr lvl="2" rtl="0"/>
            <a:r>
              <a:rPr lang="fr-FR" sz="1500"/>
              <a:t>Le modèle OSI compte 7 couches et le modèle TCP/IP en compte 4.</a:t>
            </a:r>
          </a:p>
          <a:p>
            <a:pPr marL="142875" lvl="1" indent="0" rtl="0">
              <a:buNone/>
            </a:pPr>
            <a:r>
              <a:rPr lang="fr-FR" sz="1500" b="1"/>
              <a:t>Encapsulation de données</a:t>
            </a:r>
          </a:p>
          <a:p>
            <a:pPr lvl="2" rtl="0"/>
            <a:r>
              <a:rPr lang="fr-FR" sz="1500"/>
              <a:t>La forme que prend un élément de données à n'importe quelle couche est appelée </a:t>
            </a:r>
            <a:r>
              <a:rPr lang="fr-FR" sz="1500" i="1"/>
              <a:t>unité de données de protocole (PDU)</a:t>
            </a:r>
            <a:r>
              <a:rPr lang="fr-FR" sz="1500"/>
              <a:t>.</a:t>
            </a:r>
          </a:p>
          <a:p>
            <a:pPr lvl="2" rtl="0"/>
            <a:r>
              <a:rPr lang="fr-FR" sz="1500"/>
              <a:t>Cinq PDU différentes sont utilisées dans le processus d'encapsulation des données: données, segment, paquet, frame et bits</a:t>
            </a:r>
          </a:p>
          <a:p>
            <a:pPr marL="142875" lvl="1" indent="0" rtl="0">
              <a:buNone/>
            </a:pPr>
            <a:r>
              <a:rPr lang="fr-FR" sz="1500" b="1"/>
              <a:t>Accès aux données</a:t>
            </a:r>
          </a:p>
          <a:p>
            <a:pPr lvl="2" rtl="0"/>
            <a:r>
              <a:rPr lang="fr-FR" sz="1500"/>
              <a:t>Les couches Réseau et Liaison de données vont fournir l'adressage pour déplacer les données à travers le réseau.</a:t>
            </a:r>
          </a:p>
          <a:p>
            <a:pPr lvl="2" rtl="0"/>
            <a:r>
              <a:rPr lang="fr-FR" sz="1500"/>
              <a:t>La couche 3 fournira l'adressage IP et la couche 2 fournira l'adressage MAC.</a:t>
            </a:r>
          </a:p>
          <a:p>
            <a:pPr lvl="2" rtl="0"/>
            <a:r>
              <a:rPr lang="fr-FR" sz="1500"/>
              <a:t>La façon dont ces couches gèrent l'adressage dépend du fait que la source et la destination se trouvent sur le même réseau ou si la destination se trouve sur un réseau différent de la source.</a:t>
            </a:r>
          </a:p>
        </p:txBody>
      </p:sp>
    </p:spTree>
    <p:extLst>
      <p:ext uri="{BB962C8B-B14F-4D97-AF65-F5344CB8AC3E}">
        <p14:creationId xmlns:p14="http://schemas.microsoft.com/office/powerpoint/2010/main" val="1284107144"/>
      </p:ext>
    </p:extLst>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a:t>New Terms and Commands</a:t>
            </a:r>
          </a:p>
        </p:txBody>
      </p:sp>
      <p:graphicFrame>
        <p:nvGraphicFramePr>
          <p:cNvPr id="5" name="Table 4"/>
          <p:cNvGraphicFramePr>
            <a:graphicFrameLocks noGrp="1"/>
          </p:cNvGraphicFramePr>
          <p:nvPr>
            <p:extLst/>
          </p:nvPr>
        </p:nvGraphicFramePr>
        <p:xfrm>
          <a:off x="166196" y="843148"/>
          <a:ext cx="8305144" cy="4114800"/>
        </p:xfrm>
        <a:graphic>
          <a:graphicData uri="http://schemas.openxmlformats.org/drawingml/2006/table">
            <a:tbl>
              <a:tblPr firstRow="1" bandRow="1">
                <a:tableStyleId>{F5AB1C69-6EDB-4FF4-983F-18BD219EF322}</a:tableStyleId>
              </a:tblPr>
              <a:tblGrid>
                <a:gridCol w="4152572">
                  <a:extLst>
                    <a:ext uri="{9D8B030D-6E8A-4147-A177-3AD203B41FA5}">
                      <a16:colId xmlns:a16="http://schemas.microsoft.com/office/drawing/2014/main" val="20000"/>
                    </a:ext>
                  </a:extLst>
                </a:gridCol>
                <a:gridCol w="4152572">
                  <a:extLst>
                    <a:ext uri="{9D8B030D-6E8A-4147-A177-3AD203B41FA5}">
                      <a16:colId xmlns:a16="http://schemas.microsoft.com/office/drawing/2014/main" val="20001"/>
                    </a:ext>
                  </a:extLst>
                </a:gridCol>
              </a:tblGrid>
              <a:tr h="3665790">
                <a:tc>
                  <a:txBody>
                    <a:bodyPr/>
                    <a:lstStyle/>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encoding</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protocol</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channel </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flow control</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response timeout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acknowledgement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unicast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multicast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broadcast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protocol suite</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Ethernet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standard</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proprietary</a:t>
                      </a:r>
                      <a:r>
                        <a:rPr lang="fr-FR" sz="1600" b="0" baseline="0">
                          <a:solidFill>
                            <a:schemeClr val="tx1"/>
                          </a:solidFill>
                          <a:latin typeface="+mn-lt"/>
                        </a:rPr>
                        <a:t> protocol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802.3 (Ethernet)</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802.11 (wireless Ethernet)</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segmentation</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default gateway</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Hypertext Transfer Protocol (HTTP)</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Simple Mail Transfer Protocol (SMTP)</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Post Office Protocol (POP)</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Transmission Control Protocol (TCP)</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transport</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data link</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network access</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Advanced Research Projects Agency Network (ARPANET)</a:t>
                      </a:r>
                    </a:p>
                    <a:p>
                      <a:pPr marL="173038" indent="-173038" algn="l" defTabSz="685777" rtl="0" eaLnBrk="1" latinLnBrk="0" hangingPunct="1">
                        <a:spcBef>
                          <a:spcPts val="200"/>
                        </a:spcBef>
                        <a:spcAft>
                          <a:spcPts val="200"/>
                        </a:spcAft>
                        <a:buFont typeface="Arial" panose="020B0604020202020204" pitchFamily="34" charset="0"/>
                        <a:buChar char="•"/>
                      </a:pPr>
                      <a:endParaRPr 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4761714"/>
      </p:ext>
    </p:extLst>
  </p:cSld>
  <p:clrMapOvr>
    <a:masterClrMapping/>
  </p:clrMapOvr>
  <p:transition spd="slow">
    <p:wipe/>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a:t>New Terms and Commands (Cont.)</a:t>
            </a:r>
          </a:p>
        </p:txBody>
      </p:sp>
      <p:graphicFrame>
        <p:nvGraphicFramePr>
          <p:cNvPr id="8" name="Table 7"/>
          <p:cNvGraphicFramePr>
            <a:graphicFrameLocks noGrp="1"/>
          </p:cNvGraphicFramePr>
          <p:nvPr>
            <p:extLst/>
          </p:nvPr>
        </p:nvGraphicFramePr>
        <p:xfrm>
          <a:off x="133558" y="905020"/>
          <a:ext cx="8472890" cy="376936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0000"/>
                    </a:ext>
                  </a:extLst>
                </a:gridCol>
                <a:gridCol w="4236445">
                  <a:extLst>
                    <a:ext uri="{9D8B030D-6E8A-4147-A177-3AD203B41FA5}">
                      <a16:colId xmlns:a16="http://schemas.microsoft.com/office/drawing/2014/main" val="20001"/>
                    </a:ext>
                  </a:extLst>
                </a:gridCol>
              </a:tblGrid>
              <a:tr h="3494594">
                <a:tc>
                  <a:txBody>
                    <a:bodyPr/>
                    <a:lstStyle/>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Internet Message Access Protocol (IMAP)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File Transfer Protocol (FTP)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Trivial File Transfer Protocol (TFTP)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User Datagram Protocol (UDP)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Network Address Translation (NAT)</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Internet Control Messaging Protocol (ICMP)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Open Shortest Path First (OSPF)</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Enhanced Interior Gateway Routing Protocol (EIGRP)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Address Resolution Protocol (ARP)</a:t>
                      </a:r>
                    </a:p>
                    <a:p>
                      <a:pPr marL="173038" indent="-173038" rtl="0">
                        <a:spcBef>
                          <a:spcPts val="200"/>
                        </a:spcBef>
                        <a:spcAft>
                          <a:spcPts val="200"/>
                        </a:spcAft>
                        <a:buFont typeface="Arial" panose="020B0604020202020204" pitchFamily="34" charset="0"/>
                        <a:buChar char="•"/>
                      </a:pPr>
                      <a:r>
                        <a:rPr lang="fr-FR" sz="1600" b="0">
                          <a:solidFill>
                            <a:schemeClr val="tx1"/>
                          </a:solidFill>
                          <a:latin typeface="+mn-lt"/>
                        </a:rPr>
                        <a:t>Dynamic Host Configuration (DHCP)</a:t>
                      </a:r>
                    </a:p>
                    <a:p>
                      <a:pPr marL="0" indent="0">
                        <a:spcBef>
                          <a:spcPts val="200"/>
                        </a:spcBef>
                        <a:spcAft>
                          <a:spcPts val="200"/>
                        </a:spcAft>
                        <a:buFont typeface="Arial" panose="020B0604020202020204" pitchFamily="34" charset="0"/>
                        <a:buNone/>
                      </a:pPr>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encapsulation</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de-encapsulation</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protocol data unit (PDU)</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segment</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packet</a:t>
                      </a:r>
                    </a:p>
                    <a:p>
                      <a:pPr marL="173038" indent="-173038" algn="l" defTabSz="685777" rtl="0" eaLnBrk="1" latinLnBrk="0" hangingPunct="1">
                        <a:spcBef>
                          <a:spcPts val="200"/>
                        </a:spcBef>
                        <a:spcAft>
                          <a:spcPts val="200"/>
                        </a:spcAft>
                        <a:buFont typeface="Arial" panose="020B0604020202020204" pitchFamily="34" charset="0"/>
                        <a:buChar char="•"/>
                      </a:pPr>
                      <a:r>
                        <a:rPr lang="fr-FR" sz="1600" b="0" kern="1200">
                          <a:solidFill>
                            <a:schemeClr val="tx1"/>
                          </a:solidFill>
                          <a:latin typeface="+mn-lt"/>
                          <a:ea typeface="+mn-ea"/>
                          <a:cs typeface="+mn-cs"/>
                        </a:rPr>
                        <a:t>frame</a:t>
                      </a:r>
                    </a:p>
                    <a:p>
                      <a:pPr marL="0" indent="0" algn="l" defTabSz="685777" rtl="0" eaLnBrk="1" latinLnBrk="0" hangingPunct="1">
                        <a:spcBef>
                          <a:spcPts val="200"/>
                        </a:spcBef>
                        <a:spcAft>
                          <a:spcPts val="200"/>
                        </a:spcAft>
                        <a:buFont typeface="Arial" panose="020B0604020202020204" pitchFamily="34" charset="0"/>
                        <a:buNone/>
                      </a:pPr>
                      <a:endParaRPr lang="en-US" sz="1600" b="0"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endParaRPr lang="en-US" sz="1600" b="0"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endParaRPr 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434763"/>
      </p:ext>
    </p:extLst>
  </p:cSld>
  <p:clrMapOvr>
    <a:masterClrMapping/>
  </p:clrMapOvr>
  <p:transition spd="slow">
    <p:wipe/>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dirty="0" smtClean="0"/>
              <a:t>Exercices</a:t>
            </a:r>
            <a:endParaRPr lang="fr-FR" dirty="0"/>
          </a:p>
        </p:txBody>
      </p:sp>
      <p:sp>
        <p:nvSpPr>
          <p:cNvPr id="2" name="Rectangle 1"/>
          <p:cNvSpPr/>
          <p:nvPr/>
        </p:nvSpPr>
        <p:spPr>
          <a:xfrm>
            <a:off x="558350" y="663791"/>
            <a:ext cx="6979588" cy="4524315"/>
          </a:xfrm>
          <a:prstGeom prst="rect">
            <a:avLst/>
          </a:prstGeom>
        </p:spPr>
        <p:txBody>
          <a:bodyPr wrap="square">
            <a:spAutoFit/>
          </a:bodyPr>
          <a:lstStyle/>
          <a:p>
            <a:r>
              <a:rPr lang="fr-FR" dirty="0">
                <a:hlinkClick r:id="rId3"/>
              </a:rPr>
              <a:t>https://</a:t>
            </a:r>
            <a:r>
              <a:rPr lang="fr-FR" dirty="0" smtClean="0">
                <a:hlinkClick r:id="rId3"/>
              </a:rPr>
              <a:t>contenthub.netacad.com/itn/3.1.12</a:t>
            </a:r>
            <a:endParaRPr lang="fr-FR" dirty="0" smtClean="0"/>
          </a:p>
          <a:p>
            <a:endParaRPr lang="fr-FR" dirty="0"/>
          </a:p>
          <a:p>
            <a:r>
              <a:rPr lang="fr-FR" dirty="0">
                <a:hlinkClick r:id="rId4"/>
              </a:rPr>
              <a:t>https://</a:t>
            </a:r>
            <a:r>
              <a:rPr lang="fr-FR" dirty="0" smtClean="0">
                <a:hlinkClick r:id="rId4"/>
              </a:rPr>
              <a:t>contenthub.netacad.com/itn/3.2.4</a:t>
            </a:r>
            <a:endParaRPr lang="fr-FR" dirty="0" smtClean="0"/>
          </a:p>
          <a:p>
            <a:endParaRPr lang="fr-FR" dirty="0"/>
          </a:p>
          <a:p>
            <a:r>
              <a:rPr lang="fr-FR" dirty="0">
                <a:hlinkClick r:id="rId5"/>
              </a:rPr>
              <a:t>https://</a:t>
            </a:r>
            <a:r>
              <a:rPr lang="fr-FR" dirty="0" smtClean="0">
                <a:hlinkClick r:id="rId5"/>
              </a:rPr>
              <a:t>contenthub.netacad.com/itn/3.3.6</a:t>
            </a:r>
            <a:endParaRPr lang="fr-FR" dirty="0" smtClean="0"/>
          </a:p>
          <a:p>
            <a:endParaRPr lang="fr-FR" dirty="0"/>
          </a:p>
          <a:p>
            <a:r>
              <a:rPr lang="fr-FR" dirty="0">
                <a:hlinkClick r:id="rId6"/>
              </a:rPr>
              <a:t>https://</a:t>
            </a:r>
            <a:r>
              <a:rPr lang="fr-FR" dirty="0" smtClean="0">
                <a:hlinkClick r:id="rId6"/>
              </a:rPr>
              <a:t>contenthub.netacad.com/itn/3.4.5</a:t>
            </a:r>
            <a:endParaRPr lang="fr-FR" dirty="0" smtClean="0"/>
          </a:p>
          <a:p>
            <a:endParaRPr lang="fr-FR" dirty="0"/>
          </a:p>
          <a:p>
            <a:r>
              <a:rPr lang="fr-FR" dirty="0">
                <a:hlinkClick r:id="rId7"/>
              </a:rPr>
              <a:t>https://</a:t>
            </a:r>
            <a:r>
              <a:rPr lang="fr-FR" dirty="0" smtClean="0">
                <a:hlinkClick r:id="rId7"/>
              </a:rPr>
              <a:t>contenthub.netacad.com/itn/3.6.6</a:t>
            </a:r>
            <a:endParaRPr lang="fr-FR" dirty="0" smtClean="0"/>
          </a:p>
          <a:p>
            <a:endParaRPr lang="fr-FR" dirty="0"/>
          </a:p>
          <a:p>
            <a:r>
              <a:rPr lang="fr-FR" dirty="0">
                <a:hlinkClick r:id="rId8"/>
              </a:rPr>
              <a:t>https://</a:t>
            </a:r>
            <a:r>
              <a:rPr lang="fr-FR" dirty="0" smtClean="0">
                <a:hlinkClick r:id="rId8"/>
              </a:rPr>
              <a:t>contenthub.netacad.com/itn/3.7.11</a:t>
            </a:r>
            <a:endParaRPr lang="fr-FR" dirty="0" smtClean="0"/>
          </a:p>
          <a:p>
            <a:endParaRPr lang="fr-FR" dirty="0" smtClean="0"/>
          </a:p>
          <a:p>
            <a:r>
              <a:rPr lang="fr-FR" dirty="0">
                <a:hlinkClick r:id="rId9"/>
              </a:rPr>
              <a:t>https://</a:t>
            </a:r>
            <a:r>
              <a:rPr lang="fr-FR" dirty="0" smtClean="0">
                <a:hlinkClick r:id="rId9"/>
              </a:rPr>
              <a:t>contenthub.netacad.com/itn/3.8.2</a:t>
            </a:r>
            <a:endParaRPr lang="fr-FR" dirty="0" smtClean="0"/>
          </a:p>
          <a:p>
            <a:endParaRPr lang="fr-FR" dirty="0"/>
          </a:p>
          <a:p>
            <a:endParaRPr lang="fr-FR" dirty="0" smtClean="0"/>
          </a:p>
          <a:p>
            <a:endParaRPr lang="fr-FR" dirty="0"/>
          </a:p>
        </p:txBody>
      </p:sp>
    </p:spTree>
    <p:extLst>
      <p:ext uri="{BB962C8B-B14F-4D97-AF65-F5344CB8AC3E}">
        <p14:creationId xmlns:p14="http://schemas.microsoft.com/office/powerpoint/2010/main" val="28643149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fr-FR"/>
              <a:t>À quoi s'attendre dans ce module (suite)</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a:t>Pour faciliter l'apprentissage, les caractéristiques suivantes peuvent être incluses dans ce module :</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3762557419"/>
              </p:ext>
            </p:extLst>
          </p:nvPr>
        </p:nvGraphicFramePr>
        <p:xfrm>
          <a:off x="106756" y="1279280"/>
          <a:ext cx="8595235" cy="1868805"/>
        </p:xfrm>
        <a:graphic>
          <a:graphicData uri="http://schemas.openxmlformats.org/drawingml/2006/table">
            <a:tbl>
              <a:tblPr firstRow="1" bandRow="1">
                <a:tableStyleId>{5C22544A-7EE6-4342-B048-85BDC9FD1C3A}</a:tableStyleId>
              </a:tblPr>
              <a:tblGrid>
                <a:gridCol w="2245746">
                  <a:extLst>
                    <a:ext uri="{9D8B030D-6E8A-4147-A177-3AD203B41FA5}">
                      <a16:colId xmlns:a16="http://schemas.microsoft.com/office/drawing/2014/main" val="3215831619"/>
                    </a:ext>
                  </a:extLst>
                </a:gridCol>
                <a:gridCol w="6349489">
                  <a:extLst>
                    <a:ext uri="{9D8B030D-6E8A-4147-A177-3AD203B41FA5}">
                      <a16:colId xmlns:a16="http://schemas.microsoft.com/office/drawing/2014/main" val="276475465"/>
                    </a:ext>
                  </a:extLst>
                </a:gridCol>
              </a:tblGrid>
              <a:tr h="265091">
                <a:tc>
                  <a:txBody>
                    <a:bodyPr/>
                    <a:lstStyle/>
                    <a:p>
                      <a:pPr algn="l" rtl="0" fontAlgn="b"/>
                      <a:r>
                        <a:rPr lang="fr-FR" sz="1400" b="1" i="0" u="none" strike="noStrike">
                          <a:solidFill>
                            <a:schemeClr val="bg1"/>
                          </a:solidFill>
                          <a:effectLst/>
                          <a:latin typeface="+mn-lt"/>
                        </a:rPr>
                        <a:t>Fonctionnalité</a:t>
                      </a:r>
                    </a:p>
                  </a:txBody>
                  <a:tcPr marL="9525" marR="9525" marT="9525" marB="0" anchor="b"/>
                </a:tc>
                <a:tc>
                  <a:txBody>
                    <a:bodyPr/>
                    <a:lstStyle/>
                    <a:p>
                      <a:pPr rtl="0"/>
                      <a:r>
                        <a:rPr lang="fr-FR"/>
                        <a:t>Description</a:t>
                      </a:r>
                    </a:p>
                  </a:txBody>
                  <a:tcPr/>
                </a:tc>
                <a:extLst>
                  <a:ext uri="{0D108BD9-81ED-4DB2-BD59-A6C34878D82A}">
                    <a16:rowId xmlns:a16="http://schemas.microsoft.com/office/drawing/2014/main" val="3768427975"/>
                  </a:ext>
                </a:extLst>
              </a:tr>
              <a:tr h="265091">
                <a:tc>
                  <a:txBody>
                    <a:bodyPr/>
                    <a:lstStyle/>
                    <a:p>
                      <a:pPr algn="l" rtl="0" fontAlgn="b"/>
                      <a:r>
                        <a:rPr lang="fr-FR" sz="1400" b="0" i="0" u="none" strike="noStrike">
                          <a:solidFill>
                            <a:srgbClr val="000000"/>
                          </a:solidFill>
                          <a:effectLst/>
                          <a:latin typeface="+mn-lt"/>
                        </a:rPr>
                        <a:t>Activité</a:t>
                      </a:r>
                      <a:r>
                        <a:rPr lang="fr-FR" sz="1400" b="0" i="0" u="none" strike="noStrike" baseline="0">
                          <a:solidFill>
                            <a:srgbClr val="000000"/>
                          </a:solidFill>
                          <a:effectLst/>
                          <a:latin typeface="+mn-lt"/>
                        </a:rPr>
                        <a:t> du mode physique de Packet Tracer</a:t>
                      </a:r>
                    </a:p>
                  </a:txBody>
                  <a:tcPr marL="9525" marR="9525" marT="9525" marB="0" anchor="b"/>
                </a:tc>
                <a:tc>
                  <a:txBody>
                    <a:bodyPr/>
                    <a:lstStyle/>
                    <a:p>
                      <a:pPr rtl="0"/>
                      <a:r>
                        <a:rPr lang="fr-FR"/>
                        <a:t>Ces activités sont effectuées à l'aide de Packet Tracer en mode </a:t>
                      </a:r>
                      <a:r>
                        <a:rPr lang="fr-FR" baseline="0"/>
                        <a:t>physique.</a:t>
                      </a:r>
                    </a:p>
                  </a:txBody>
                  <a:tcPr/>
                </a:tc>
                <a:extLst>
                  <a:ext uri="{0D108BD9-81ED-4DB2-BD59-A6C34878D82A}">
                    <a16:rowId xmlns:a16="http://schemas.microsoft.com/office/drawing/2014/main" val="2989889794"/>
                  </a:ext>
                </a:extLst>
              </a:tr>
              <a:tr h="265091">
                <a:tc>
                  <a:txBody>
                    <a:bodyPr/>
                    <a:lstStyle/>
                    <a:p>
                      <a:pPr algn="l" rtl="0" fontAlgn="b"/>
                      <a:r>
                        <a:rPr lang="fr-FR" sz="1400" b="0" i="0" u="none" strike="noStrike">
                          <a:solidFill>
                            <a:srgbClr val="000000"/>
                          </a:solidFill>
                          <a:effectLst/>
                          <a:latin typeface="+mn-lt"/>
                        </a:rPr>
                        <a:t>Travaux Pratiques</a:t>
                      </a:r>
                    </a:p>
                  </a:txBody>
                  <a:tcPr marL="9525" marR="9525" marT="9525" marB="0" anchor="b"/>
                </a:tc>
                <a:tc>
                  <a:txBody>
                    <a:bodyPr/>
                    <a:lstStyle/>
                    <a:p>
                      <a:pPr rtl="0"/>
                      <a:r>
                        <a:rPr lang="fr-FR"/>
                        <a:t>Travaux Pratiques conçus pour travailler avec des équipements physiques.</a:t>
                      </a:r>
                    </a:p>
                  </a:txBody>
                  <a:tcPr/>
                </a:tc>
                <a:extLst>
                  <a:ext uri="{0D108BD9-81ED-4DB2-BD59-A6C34878D82A}">
                    <a16:rowId xmlns:a16="http://schemas.microsoft.com/office/drawing/2014/main" val="2258594367"/>
                  </a:ext>
                </a:extLst>
              </a:tr>
              <a:tr h="265091">
                <a:tc>
                  <a:txBody>
                    <a:bodyPr/>
                    <a:lstStyle/>
                    <a:p>
                      <a:pPr algn="l" rtl="0" fontAlgn="b"/>
                      <a:r>
                        <a:rPr lang="fr-FR" sz="1400" b="0" i="0" u="none" strike="noStrike" dirty="0">
                          <a:solidFill>
                            <a:srgbClr val="000000"/>
                          </a:solidFill>
                          <a:effectLst/>
                          <a:latin typeface="+mn-lt"/>
                        </a:rPr>
                        <a:t>Questionnaires sur le module</a:t>
                      </a:r>
                    </a:p>
                  </a:txBody>
                  <a:tcPr marL="9525" marR="9525" marT="9525" marB="0" anchor="b"/>
                </a:tc>
                <a:tc>
                  <a:txBody>
                    <a:bodyPr/>
                    <a:lstStyle/>
                    <a:p>
                      <a:pPr rtl="0"/>
                      <a:r>
                        <a:rPr lang="fr-FR"/>
                        <a:t>Des évaluations automatiques qui intègrent les concepts et les compétences acquises tout au long de la série de rubriques présentées dans le module.</a:t>
                      </a:r>
                    </a:p>
                  </a:txBody>
                  <a:tcPr/>
                </a:tc>
                <a:extLst>
                  <a:ext uri="{0D108BD9-81ED-4DB2-BD59-A6C34878D82A}">
                    <a16:rowId xmlns:a16="http://schemas.microsoft.com/office/drawing/2014/main" val="831502776"/>
                  </a:ext>
                </a:extLst>
              </a:tr>
              <a:tr h="265091">
                <a:tc>
                  <a:txBody>
                    <a:bodyPr/>
                    <a:lstStyle/>
                    <a:p>
                      <a:pPr algn="l" rtl="0" fontAlgn="b"/>
                      <a:r>
                        <a:rPr lang="fr-FR" sz="1400" b="0" i="0" u="none" strike="noStrike">
                          <a:solidFill>
                            <a:srgbClr val="000000"/>
                          </a:solidFill>
                          <a:effectLst/>
                          <a:latin typeface="+mn-lt"/>
                        </a:rPr>
                        <a:t>Résumé du module</a:t>
                      </a:r>
                    </a:p>
                  </a:txBody>
                  <a:tcPr marL="9525" marR="9525" marT="9525" marB="0" anchor="b"/>
                </a:tc>
                <a:tc>
                  <a:txBody>
                    <a:bodyPr/>
                    <a:lstStyle/>
                    <a:p>
                      <a:pPr rtl="0"/>
                      <a:r>
                        <a:rPr lang="fr-FR" dirty="0" err="1"/>
                        <a:t>Récapte</a:t>
                      </a:r>
                      <a:r>
                        <a:rPr lang="fr-FR" dirty="0"/>
                        <a:t> brièvement le contenu du module.</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19127768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Topologies et représentations du réseau</a:t>
            </a:r>
            <a:r>
              <a:rPr lang="en-US" altLang="en-US" dirty="0"/>
              <a:t/>
            </a:r>
            <a:br>
              <a:rPr lang="en-US" altLang="en-US" dirty="0"/>
            </a:br>
            <a:r>
              <a:rPr lang="fr-FR"/>
              <a:t>Représentations du réseau</a:t>
            </a:r>
          </a:p>
        </p:txBody>
      </p:sp>
      <p:sp>
        <p:nvSpPr>
          <p:cNvPr id="13315" name="Content Placeholder 2"/>
          <p:cNvSpPr>
            <a:spLocks noGrp="1"/>
          </p:cNvSpPr>
          <p:nvPr>
            <p:ph idx="1"/>
          </p:nvPr>
        </p:nvSpPr>
        <p:spPr>
          <a:xfrm>
            <a:off x="167117" y="1152409"/>
            <a:ext cx="3997630" cy="3282194"/>
          </a:xfrm>
        </p:spPr>
        <p:txBody>
          <a:bodyPr/>
          <a:lstStyle/>
          <a:p>
            <a:pPr marL="0" indent="0" rtl="0">
              <a:buNone/>
            </a:pPr>
            <a:r>
              <a:rPr lang="fr-FR" sz="1600"/>
              <a:t>Schémas de réseaux, souvent appelées diagrammes de topologie, utilisent des symboles pour représenter les périphériques au sein du réseau.</a:t>
            </a:r>
          </a:p>
          <a:p>
            <a:pPr marL="0" indent="0" rtl="0">
              <a:buNone/>
            </a:pPr>
            <a:r>
              <a:rPr lang="fr-FR" sz="1600"/>
              <a:t>Les termes importants à connaître comprennent :</a:t>
            </a:r>
          </a:p>
          <a:p>
            <a:pPr lvl="2" rtl="0"/>
            <a:r>
              <a:rPr lang="fr-FR" sz="1600"/>
              <a:t>Carte réseau (NIC)</a:t>
            </a:r>
          </a:p>
          <a:p>
            <a:pPr lvl="2" rtl="0"/>
            <a:r>
              <a:rPr lang="fr-FR" sz="1600"/>
              <a:t>Port physique</a:t>
            </a:r>
          </a:p>
          <a:p>
            <a:pPr lvl="2" rtl="0"/>
            <a:r>
              <a:rPr lang="fr-FR" sz="1600"/>
              <a:t>Interface</a:t>
            </a:r>
          </a:p>
          <a:p>
            <a:pPr marL="261937" lvl="2" indent="0">
              <a:buNone/>
            </a:pPr>
            <a:endParaRPr lang="en-US" sz="1600" b="1" dirty="0"/>
          </a:p>
          <a:p>
            <a:pPr marL="261937" lvl="2" indent="0" rtl="0">
              <a:buNone/>
            </a:pPr>
            <a:r>
              <a:rPr lang="fr-FR" sz="1600" b="1"/>
              <a:t>Remarque</a:t>
            </a:r>
            <a:r>
              <a:rPr lang="fr-FR" sz="1600"/>
              <a:t>: Souvent, les termes "port" et "interface" sont utilisés de manière interchangeable</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Représentations et topologies des réseaux</a:t>
            </a:r>
            <a:r>
              <a:rPr lang="en-US" altLang="en-US" dirty="0"/>
              <a:t/>
            </a:r>
            <a:br>
              <a:rPr lang="en-US" altLang="en-US" dirty="0"/>
            </a:br>
            <a:r>
              <a:rPr lang="fr-FR"/>
              <a:t>Diagrammes de topologie</a:t>
            </a:r>
          </a:p>
        </p:txBody>
      </p:sp>
      <p:sp>
        <p:nvSpPr>
          <p:cNvPr id="13315" name="Content Placeholder 2"/>
          <p:cNvSpPr>
            <a:spLocks noGrp="1"/>
          </p:cNvSpPr>
          <p:nvPr>
            <p:ph idx="1"/>
          </p:nvPr>
        </p:nvSpPr>
        <p:spPr>
          <a:xfrm>
            <a:off x="283940" y="797709"/>
            <a:ext cx="4062002" cy="740468"/>
          </a:xfrm>
        </p:spPr>
        <p:txBody>
          <a:bodyPr/>
          <a:lstStyle/>
          <a:p>
            <a:pPr marL="0" indent="0" rtl="0">
              <a:buNone/>
            </a:pPr>
            <a:r>
              <a:rPr lang="fr-FR"/>
              <a:t>Les diagrammes de topologie physique illustrent l'emplacement physique des dispositifs intermédiaires et de l'installation des câbles.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pPr rtl="0"/>
            <a:r>
              <a:rPr lang="fr-FR" sz="1500">
                <a:solidFill>
                  <a:srgbClr val="000000"/>
                </a:solidFill>
              </a:rPr>
              <a:t>Des diagrammes de topologie logique illustrent les dispositifs, les ports et le système d'adressage du réseau.</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92039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Représentations et topologies des réseaux</a:t>
            </a:r>
            <a:r>
              <a:rPr lang="en-US" altLang="en-US" dirty="0"/>
              <a:t/>
            </a:r>
            <a:br>
              <a:rPr lang="en-US" altLang="en-US" dirty="0"/>
            </a:br>
            <a:r>
              <a:rPr lang="fr-FR"/>
              <a:t>Diagrammes de topologie</a:t>
            </a:r>
          </a:p>
        </p:txBody>
      </p:sp>
      <p:sp>
        <p:nvSpPr>
          <p:cNvPr id="5" name="Rectangle 4"/>
          <p:cNvSpPr/>
          <p:nvPr/>
        </p:nvSpPr>
        <p:spPr>
          <a:xfrm>
            <a:off x="283941" y="863590"/>
            <a:ext cx="8391136" cy="2862322"/>
          </a:xfrm>
          <a:prstGeom prst="rect">
            <a:avLst/>
          </a:prstGeom>
        </p:spPr>
        <p:txBody>
          <a:bodyPr wrap="square">
            <a:spAutoFit/>
          </a:bodyPr>
          <a:lstStyle/>
          <a:p>
            <a:r>
              <a:rPr lang="fr-FR" dirty="0"/>
              <a:t>Si l'on pense à un plan des </a:t>
            </a:r>
            <a:r>
              <a:rPr lang="fr-FR" dirty="0" smtClean="0"/>
              <a:t>rues: </a:t>
            </a:r>
          </a:p>
          <a:p>
            <a:pPr marL="285750" indent="-285750">
              <a:buFont typeface="Arial" panose="020B0604020202020204" pitchFamily="34" charset="0"/>
              <a:buChar char="•"/>
            </a:pPr>
            <a:r>
              <a:rPr lang="fr-FR" dirty="0" smtClean="0"/>
              <a:t>une </a:t>
            </a:r>
            <a:r>
              <a:rPr lang="fr-FR" dirty="0"/>
              <a:t>carte qui montre la topologie physique indique l'emplacement des </a:t>
            </a:r>
            <a:r>
              <a:rPr lang="fr-FR" dirty="0" smtClean="0"/>
              <a:t>rues</a:t>
            </a:r>
          </a:p>
          <a:p>
            <a:pPr marL="285750" indent="-285750">
              <a:buFont typeface="Arial" panose="020B0604020202020204" pitchFamily="34" charset="0"/>
              <a:buChar char="•"/>
            </a:pPr>
            <a:r>
              <a:rPr lang="fr-FR" dirty="0" smtClean="0"/>
              <a:t>une </a:t>
            </a:r>
            <a:r>
              <a:rPr lang="fr-FR" dirty="0"/>
              <a:t>carte logique peut indiquer dans quel sens le trafic circule dans les rues, par exemple les rues à sens unique ou les rues à double sens, etc. </a:t>
            </a:r>
            <a:endParaRPr lang="fr-FR" dirty="0" smtClean="0"/>
          </a:p>
          <a:p>
            <a:endParaRPr lang="fr-FR" dirty="0"/>
          </a:p>
          <a:p>
            <a:endParaRPr lang="fr-FR" dirty="0" smtClean="0"/>
          </a:p>
          <a:p>
            <a:r>
              <a:rPr lang="fr-FR" b="1" dirty="0" smtClean="0"/>
              <a:t>Il </a:t>
            </a:r>
            <a:r>
              <a:rPr lang="fr-FR" b="1" dirty="0"/>
              <a:t>est important de connaître à la fois la topologie physique et la topologie logique, tout comme il est important de savoir non seulement où se trouvent les rues, mais aussi dans quel sens le trafic est autorisé à y circuler.</a:t>
            </a:r>
          </a:p>
        </p:txBody>
      </p:sp>
    </p:spTree>
    <p:extLst>
      <p:ext uri="{BB962C8B-B14F-4D97-AF65-F5344CB8AC3E}">
        <p14:creationId xmlns:p14="http://schemas.microsoft.com/office/powerpoint/2010/main" val="201895827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1.4 Types de réseaux communs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fr-FR" sz="4000" b="1" dirty="0" smtClean="0">
                <a:solidFill>
                  <a:srgbClr val="FF0000"/>
                </a:solidFill>
              </a:rPr>
              <a:t>Quels </a:t>
            </a:r>
            <a:r>
              <a:rPr lang="fr-FR" sz="4000" b="1" dirty="0">
                <a:solidFill>
                  <a:srgbClr val="FF0000"/>
                </a:solidFill>
              </a:rPr>
              <a:t>types d'équipement </a:t>
            </a:r>
            <a:r>
              <a:rPr lang="fr-FR" sz="4000" b="1" dirty="0" smtClean="0">
                <a:solidFill>
                  <a:srgbClr val="FF0000"/>
                </a:solidFill>
              </a:rPr>
              <a:t>sur vos </a:t>
            </a:r>
            <a:r>
              <a:rPr lang="fr-FR" sz="4000" b="1" dirty="0">
                <a:solidFill>
                  <a:srgbClr val="FF0000"/>
                </a:solidFill>
              </a:rPr>
              <a:t>réseaux </a:t>
            </a:r>
            <a:r>
              <a:rPr lang="fr-FR" sz="4000" b="1" dirty="0" smtClean="0">
                <a:solidFill>
                  <a:srgbClr val="FF0000"/>
                </a:solidFill>
              </a:rPr>
              <a:t>domestiques?</a:t>
            </a:r>
            <a:endParaRPr lang="fr-FR" sz="4000" b="1" dirty="0">
              <a:solidFill>
                <a:srgbClr val="FF0000"/>
              </a:solidFill>
            </a:endParaRPr>
          </a:p>
        </p:txBody>
      </p:sp>
    </p:spTree>
    <p:custDataLst>
      <p:tags r:id="rId1"/>
    </p:custDataLst>
    <p:extLst>
      <p:ext uri="{BB962C8B-B14F-4D97-AF65-F5344CB8AC3E}">
        <p14:creationId xmlns:p14="http://schemas.microsoft.com/office/powerpoint/2010/main" val="110167789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fr-FR" sz="1600"/>
              <a:t>Types de réseaux communs</a:t>
            </a:r>
            <a:r>
              <a:rPr lang="en-US" altLang="en-US" sz="1600" dirty="0"/>
              <a:t/>
            </a:r>
            <a:br>
              <a:rPr lang="en-US" altLang="en-US" sz="1600" dirty="0"/>
            </a:br>
            <a:r>
              <a:rPr lang="fr-FR"/>
              <a:t>Réseaux de plusieurs tailles</a:t>
            </a:r>
          </a:p>
        </p:txBody>
      </p:sp>
      <p:sp>
        <p:nvSpPr>
          <p:cNvPr id="55299" name="Rectangle 3"/>
          <p:cNvSpPr>
            <a:spLocks noGrp="1" noChangeArrowheads="1"/>
          </p:cNvSpPr>
          <p:nvPr>
            <p:ph type="body" idx="1"/>
          </p:nvPr>
        </p:nvSpPr>
        <p:spPr>
          <a:xfrm>
            <a:off x="4572000" y="757551"/>
            <a:ext cx="4401766" cy="3950636"/>
          </a:xfrm>
        </p:spPr>
        <p:txBody>
          <a:bodyPr/>
          <a:lstStyle/>
          <a:p>
            <a:pPr rtl="0" eaLnBrk="1" hangingPunct="1">
              <a:buFont typeface="Arial" panose="020B0604020202020204" pitchFamily="34" charset="0"/>
              <a:buChar char="•"/>
            </a:pPr>
            <a:r>
              <a:rPr lang="fr-FR" sz="1700" dirty="0"/>
              <a:t>Petits réseaux domestiques - connecter quelques ordinateurs les uns aux autres et à l'internet</a:t>
            </a:r>
          </a:p>
          <a:p>
            <a:pPr rtl="0" eaLnBrk="1" hangingPunct="1">
              <a:buFont typeface="Arial" panose="020B0604020202020204" pitchFamily="34" charset="0"/>
              <a:buChar char="•"/>
            </a:pPr>
            <a:r>
              <a:rPr lang="fr-FR" sz="1700" dirty="0"/>
              <a:t>Petits bureaux à domicile : permet à l'ordinateur au sein d'un bureau à domicile ou à distance pour se connecter à un réseau d'entreprise</a:t>
            </a:r>
          </a:p>
          <a:p>
            <a:pPr rtl="0" eaLnBrk="1" hangingPunct="1">
              <a:buFont typeface="Arial" panose="020B0604020202020204" pitchFamily="34" charset="0"/>
              <a:buChar char="•"/>
            </a:pPr>
            <a:r>
              <a:rPr lang="fr-FR" sz="1700" dirty="0"/>
              <a:t>Moyens et grands réseaux – plusieurs emplacements où des centaines, voire des milliers d'ordinateurs interconnectés</a:t>
            </a:r>
          </a:p>
          <a:p>
            <a:pPr rtl="0" eaLnBrk="1" hangingPunct="1">
              <a:buFont typeface="Arial" panose="020B0604020202020204" pitchFamily="34" charset="0"/>
              <a:buChar char="•"/>
            </a:pPr>
            <a:r>
              <a:rPr lang="fr-FR" sz="1700" dirty="0"/>
              <a:t>Réseaux mondiaux - connectent des centaines de millions d'ordinateurs dans le monde entier - tels que l'internet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1" y="2310756"/>
            <a:ext cx="4911969"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fr-FR" dirty="0"/>
              <a:t>       </a:t>
            </a:r>
            <a:r>
              <a:rPr lang="fr-FR" sz="1600" dirty="0"/>
              <a:t>Petite maison </a:t>
            </a:r>
            <a:r>
              <a:rPr lang="fr-FR" sz="1600" dirty="0" smtClean="0"/>
              <a:t>SOHO (Small office home office)</a:t>
            </a:r>
            <a:endParaRPr lang="fr-FR" sz="1600" dirty="0"/>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pPr rtl="0"/>
            <a:r>
              <a:rPr lang="fr-FR"/>
              <a:t>   </a:t>
            </a:r>
            <a:r>
              <a:rPr lang="fr-FR" sz="1600"/>
              <a:t>Moyen/Grand monde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Types de réseaux communs</a:t>
            </a:r>
            <a:r>
              <a:rPr lang="en-US" altLang="en-US" dirty="0"/>
              <a:t/>
            </a:r>
            <a:br>
              <a:rPr lang="en-US" altLang="en-US" dirty="0"/>
            </a:br>
            <a:r>
              <a:rPr lang="fr-FR"/>
              <a:t>LANs et WANs</a:t>
            </a:r>
          </a:p>
        </p:txBody>
      </p:sp>
      <p:sp>
        <p:nvSpPr>
          <p:cNvPr id="8195" name="Rectangle 6"/>
          <p:cNvSpPr>
            <a:spLocks noGrp="1" noChangeArrowheads="1"/>
          </p:cNvSpPr>
          <p:nvPr>
            <p:ph idx="1"/>
          </p:nvPr>
        </p:nvSpPr>
        <p:spPr>
          <a:xfrm>
            <a:off x="129889" y="728061"/>
            <a:ext cx="3995544" cy="3702690"/>
          </a:xfrm>
        </p:spPr>
        <p:txBody>
          <a:bodyPr/>
          <a:lstStyle/>
          <a:p>
            <a:pPr marL="0" indent="0" rtl="0">
              <a:buNone/>
            </a:pPr>
            <a:r>
              <a:rPr lang="fr-FR" sz="1600"/>
              <a:t>Les infrastructures de réseau varient beaucoup en termes de :</a:t>
            </a:r>
          </a:p>
          <a:p>
            <a:pPr lvl="1" rtl="0">
              <a:buFont typeface="Arial" panose="020B0604020202020204" pitchFamily="34" charset="0"/>
              <a:buChar char="•"/>
            </a:pPr>
            <a:r>
              <a:rPr lang="fr-FR" sz="1600"/>
              <a:t>La taille de la zone couverte</a:t>
            </a:r>
          </a:p>
          <a:p>
            <a:pPr lvl="1" rtl="0">
              <a:buFont typeface="Arial" panose="020B0604020202020204" pitchFamily="34" charset="0"/>
              <a:buChar char="•"/>
            </a:pPr>
            <a:r>
              <a:rPr lang="fr-FR" sz="1600"/>
              <a:t>Le nombre d'utilisateurs connectés</a:t>
            </a:r>
          </a:p>
          <a:p>
            <a:pPr lvl="1" rtl="0">
              <a:buFont typeface="Arial" panose="020B0604020202020204" pitchFamily="34" charset="0"/>
              <a:buChar char="•"/>
            </a:pPr>
            <a:r>
              <a:rPr lang="fr-FR" sz="1600"/>
              <a:t>Le nombre et les types de services disponibles</a:t>
            </a:r>
          </a:p>
          <a:p>
            <a:pPr lvl="1" rtl="0">
              <a:buFont typeface="Arial" panose="020B0604020202020204" pitchFamily="34" charset="0"/>
              <a:buChar char="•"/>
            </a:pPr>
            <a:r>
              <a:rPr lang="fr-FR" sz="1600"/>
              <a:t>Le domaine de responsabilité</a:t>
            </a:r>
          </a:p>
          <a:p>
            <a:pPr marL="142875" lvl="1" indent="0">
              <a:buNone/>
            </a:pPr>
            <a:endParaRPr lang="en-US" altLang="en-US" sz="1600" dirty="0"/>
          </a:p>
          <a:p>
            <a:pPr marL="0" indent="0" rtl="0">
              <a:buNone/>
            </a:pPr>
            <a:r>
              <a:rPr lang="fr-FR" sz="1600"/>
              <a:t>Deux types courants de réseaux : </a:t>
            </a:r>
          </a:p>
          <a:p>
            <a:pPr lvl="1" rtl="0">
              <a:buFont typeface="Arial" panose="020B0604020202020204" pitchFamily="34" charset="0"/>
              <a:buChar char="•"/>
            </a:pPr>
            <a:r>
              <a:rPr lang="fr-FR" sz="1600"/>
              <a:t>Réseau local (LAN) </a:t>
            </a:r>
          </a:p>
          <a:p>
            <a:pPr lvl="1" rtl="0">
              <a:buFont typeface="Arial" panose="020B0604020202020204" pitchFamily="34" charset="0"/>
              <a:buChar char="•"/>
            </a:pPr>
            <a:r>
              <a:rPr lang="fr-FR" sz="1600"/>
              <a:t>Réseau étendu (WAN) </a:t>
            </a:r>
          </a:p>
          <a:p>
            <a:pPr marL="0" indent="0" rtl="0">
              <a:buNone/>
            </a:pPr>
            <a:r>
              <a:rPr lang="fr-FR"/>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 </a:t>
            </a:r>
            <a:r>
              <a:rPr lang="en-US" altLang="en-US" dirty="0"/>
              <a:t/>
            </a:r>
            <a:br>
              <a:rPr lang="en-US" altLang="en-US" dirty="0"/>
            </a:br>
            <a:r>
              <a:rPr lang="fr-FR"/>
              <a:t>LAN et WAN (suite) </a:t>
            </a:r>
          </a:p>
        </p:txBody>
      </p:sp>
      <p:sp>
        <p:nvSpPr>
          <p:cNvPr id="13315" name="Content Placeholder 2"/>
          <p:cNvSpPr>
            <a:spLocks noGrp="1"/>
          </p:cNvSpPr>
          <p:nvPr>
            <p:ph idx="1"/>
          </p:nvPr>
        </p:nvSpPr>
        <p:spPr>
          <a:xfrm>
            <a:off x="283940" y="797709"/>
            <a:ext cx="4062002" cy="559699"/>
          </a:xfrm>
        </p:spPr>
        <p:txBody>
          <a:bodyPr/>
          <a:lstStyle/>
          <a:p>
            <a:pPr marL="0" indent="0" rtl="0">
              <a:buNone/>
            </a:pPr>
            <a:r>
              <a:rPr lang="fr-FR"/>
              <a:t>Un LAN est une infrastructure de réseau qui couvre une zone géographique restreinte. </a:t>
            </a:r>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pPr rtl="0"/>
            <a:r>
              <a:rPr lang="fr-FR" sz="1600">
                <a:solidFill>
                  <a:srgbClr val="000000"/>
                </a:solidFill>
              </a:rPr>
              <a:t>Un WAN est une infrastructure de réseau qui couvre une vaste zone géographique.</a:t>
            </a: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885861"/>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pPr rtl="0"/>
                      <a:r>
                        <a:rPr lang="fr-FR"/>
                        <a:t>Réseau local (LAN)</a:t>
                      </a:r>
                    </a:p>
                  </a:txBody>
                  <a:tcPr/>
                </a:tc>
                <a:tc>
                  <a:txBody>
                    <a:bodyPr/>
                    <a:lstStyle/>
                    <a:p>
                      <a:pPr rtl="0"/>
                      <a:r>
                        <a:rPr lang="fr-FR"/>
                        <a:t>Réseau étendu (WAN)</a:t>
                      </a:r>
                    </a:p>
                  </a:txBody>
                  <a:tcPr/>
                </a:tc>
                <a:extLst>
                  <a:ext uri="{0D108BD9-81ED-4DB2-BD59-A6C34878D82A}">
                    <a16:rowId xmlns:a16="http://schemas.microsoft.com/office/drawing/2014/main" val="10000"/>
                  </a:ext>
                </a:extLst>
              </a:tr>
              <a:tr h="331381">
                <a:tc>
                  <a:txBody>
                    <a:bodyPr/>
                    <a:lstStyle/>
                    <a:p>
                      <a:pPr rtl="0"/>
                      <a:r>
                        <a:rPr lang="fr-FR" sz="1400" b="0" i="0" kern="1200">
                          <a:solidFill>
                            <a:schemeClr val="dk1"/>
                          </a:solidFill>
                          <a:effectLst/>
                          <a:latin typeface="+mn-lt"/>
                          <a:ea typeface="+mn-ea"/>
                          <a:cs typeface="+mn-cs"/>
                        </a:rPr>
                        <a:t>Interconnecter les périphériques terminaux dans une zone limitée.</a:t>
                      </a:r>
                    </a:p>
                  </a:txBody>
                  <a:tcPr/>
                </a:tc>
                <a:tc>
                  <a:txBody>
                    <a:bodyPr/>
                    <a:lstStyle/>
                    <a:p>
                      <a:pPr rtl="0"/>
                      <a:r>
                        <a:rPr lang="fr-FR" sz="1400" b="0" i="0" kern="1200">
                          <a:solidFill>
                            <a:schemeClr val="dk1"/>
                          </a:solidFill>
                          <a:effectLst/>
                          <a:latin typeface="+mn-lt"/>
                          <a:ea typeface="+mn-ea"/>
                          <a:cs typeface="+mn-cs"/>
                        </a:rPr>
                        <a:t>Interconnecter les réseaux locaux sur de vastes zones géographiques.</a:t>
                      </a:r>
                    </a:p>
                  </a:txBody>
                  <a:tcPr/>
                </a:tc>
                <a:extLst>
                  <a:ext uri="{0D108BD9-81ED-4DB2-BD59-A6C34878D82A}">
                    <a16:rowId xmlns:a16="http://schemas.microsoft.com/office/drawing/2014/main" val="10001"/>
                  </a:ext>
                </a:extLst>
              </a:tr>
              <a:tr h="331381">
                <a:tc>
                  <a:txBody>
                    <a:bodyPr/>
                    <a:lstStyle/>
                    <a:p>
                      <a:pPr rtl="0"/>
                      <a:r>
                        <a:rPr lang="fr-FR" sz="1400" b="0" i="0" kern="1200">
                          <a:solidFill>
                            <a:schemeClr val="dk1"/>
                          </a:solidFill>
                          <a:effectLst/>
                          <a:latin typeface="+mn-lt"/>
                          <a:ea typeface="+mn-ea"/>
                          <a:cs typeface="+mn-cs"/>
                        </a:rPr>
                        <a:t>Administré par une seule organisation ou un seul individu.</a:t>
                      </a:r>
                    </a:p>
                  </a:txBody>
                  <a:tcPr/>
                </a:tc>
                <a:tc>
                  <a:txBody>
                    <a:bodyPr/>
                    <a:lstStyle/>
                    <a:p>
                      <a:pPr rtl="0"/>
                      <a:r>
                        <a:rPr lang="fr-FR" sz="1400" b="0" i="0" kern="1200">
                          <a:solidFill>
                            <a:schemeClr val="dk1"/>
                          </a:solidFill>
                          <a:effectLst/>
                          <a:latin typeface="+mn-lt"/>
                          <a:ea typeface="+mn-ea"/>
                          <a:cs typeface="+mn-cs"/>
                        </a:rPr>
                        <a:t>Généralement</a:t>
                      </a:r>
                      <a:r>
                        <a:rPr lang="fr-FR" sz="1400" b="0" i="0" kern="1200" baseline="0">
                          <a:solidFill>
                            <a:schemeClr val="dk1"/>
                          </a:solidFill>
                          <a:effectLst/>
                          <a:latin typeface="+mn-lt"/>
                          <a:ea typeface="+mn-ea"/>
                          <a:cs typeface="+mn-cs"/>
                        </a:rPr>
                        <a:t> un</a:t>
                      </a:r>
                      <a:r>
                        <a:rPr lang="fr-FR" sz="1400" b="0" i="0" kern="1200">
                          <a:solidFill>
                            <a:schemeClr val="dk1"/>
                          </a:solidFill>
                          <a:effectLst/>
                          <a:latin typeface="+mn-lt"/>
                          <a:ea typeface="+mn-ea"/>
                          <a:cs typeface="+mn-cs"/>
                        </a:rPr>
                        <a:t> déministerisé par un</a:t>
                      </a:r>
                      <a:r>
                        <a:rPr lang="fr-FR" sz="1400" b="0" i="0" kern="1200" baseline="0">
                          <a:solidFill>
                            <a:schemeClr val="dk1"/>
                          </a:solidFill>
                          <a:effectLst/>
                          <a:latin typeface="+mn-lt"/>
                          <a:ea typeface="+mn-ea"/>
                          <a:cs typeface="+mn-cs"/>
                        </a:rPr>
                        <a:t> ou plusieurs</a:t>
                      </a:r>
                      <a:r>
                        <a:rPr lang="fr-FR" sz="1400" b="0" i="0" kern="1200">
                          <a:solidFill>
                            <a:schemeClr val="dk1"/>
                          </a:solidFill>
                          <a:effectLst/>
                          <a:latin typeface="+mn-lt"/>
                          <a:ea typeface="+mn-ea"/>
                          <a:cs typeface="+mn-cs"/>
                        </a:rPr>
                        <a:t> fournisseurs de services.</a:t>
                      </a:r>
                    </a:p>
                  </a:txBody>
                  <a:tcPr/>
                </a:tc>
                <a:extLst>
                  <a:ext uri="{0D108BD9-81ED-4DB2-BD59-A6C34878D82A}">
                    <a16:rowId xmlns:a16="http://schemas.microsoft.com/office/drawing/2014/main" val="10002"/>
                  </a:ext>
                </a:extLst>
              </a:tr>
              <a:tr h="331381">
                <a:tc>
                  <a:txBody>
                    <a:bodyPr/>
                    <a:lstStyle/>
                    <a:p>
                      <a:pPr rtl="0"/>
                      <a:r>
                        <a:rPr lang="fr-FR" sz="1400" b="0" i="0" kern="1200">
                          <a:solidFill>
                            <a:schemeClr val="dk1"/>
                          </a:solidFill>
                          <a:effectLst/>
                          <a:latin typeface="+mn-lt"/>
                          <a:ea typeface="+mn-ea"/>
                          <a:cs typeface="+mn-cs"/>
                        </a:rPr>
                        <a:t>Fournissent une bande passante haut débit aux appareils internes</a:t>
                      </a:r>
                    </a:p>
                  </a:txBody>
                  <a:tcPr/>
                </a:tc>
                <a:tc>
                  <a:txBody>
                    <a:bodyPr/>
                    <a:lstStyle/>
                    <a:p>
                      <a:pPr rtl="0"/>
                      <a:r>
                        <a:rPr lang="fr-FR" sz="1400" b="0" i="0" kern="1200">
                          <a:solidFill>
                            <a:schemeClr val="dk1"/>
                          </a:solidFill>
                          <a:effectLst/>
                          <a:latin typeface="+mn-lt"/>
                          <a:ea typeface="+mn-ea"/>
                          <a:cs typeface="+mn-cs"/>
                        </a:rPr>
                        <a:t>Généralement, ils fournissent des liaisons à vitesse plus lente entre les réseaux locaux.</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r>
              <a:rPr lang="en-US" altLang="en-US" dirty="0"/>
              <a:t/>
            </a:r>
            <a:br>
              <a:rPr lang="en-US" altLang="en-US" dirty="0"/>
            </a:br>
            <a:r>
              <a:rPr lang="fr-FR"/>
              <a:t>Internet</a:t>
            </a:r>
          </a:p>
        </p:txBody>
      </p:sp>
      <p:sp>
        <p:nvSpPr>
          <p:cNvPr id="13315" name="Content Placeholder 2"/>
          <p:cNvSpPr>
            <a:spLocks noGrp="1"/>
          </p:cNvSpPr>
          <p:nvPr>
            <p:ph idx="1"/>
          </p:nvPr>
        </p:nvSpPr>
        <p:spPr>
          <a:xfrm>
            <a:off x="122284" y="798944"/>
            <a:ext cx="4742794" cy="4054993"/>
          </a:xfrm>
        </p:spPr>
        <p:txBody>
          <a:bodyPr/>
          <a:lstStyle/>
          <a:p>
            <a:pPr marL="0" indent="0" rtl="0">
              <a:buNone/>
            </a:pPr>
            <a:r>
              <a:rPr lang="fr-FR" sz="1600" dirty="0"/>
              <a:t>L'internet est un ensemble mondial de réseaux locaux et étendus interconnectés. </a:t>
            </a:r>
          </a:p>
          <a:p>
            <a:pPr rtl="0">
              <a:buFont typeface="Arial" panose="020B0604020202020204" pitchFamily="34" charset="0"/>
              <a:buChar char="•"/>
            </a:pPr>
            <a:r>
              <a:rPr lang="fr-FR" sz="1600" dirty="0"/>
              <a:t>Réseaux locaux sont connectés entre eux via les réseaux étendus.</a:t>
            </a:r>
          </a:p>
          <a:p>
            <a:pPr rtl="0">
              <a:buFont typeface="Arial" panose="020B0604020202020204" pitchFamily="34" charset="0"/>
              <a:buChar char="•"/>
            </a:pPr>
            <a:r>
              <a:rPr lang="fr-FR" sz="1600" dirty="0"/>
              <a:t>Les WAN peuvent être reliés à l'aide de fils de cuivre, de câbles à fibre optique ou de transmissions sans fil.</a:t>
            </a:r>
          </a:p>
          <a:p>
            <a:pPr marL="0" indent="0" rtl="0">
              <a:buNone/>
            </a:pPr>
            <a:r>
              <a:rPr lang="fr-FR" sz="1600" dirty="0"/>
              <a:t>L'internet n'est la propriété d'aucun individu ou groupe. Les groupes suivants ont été créés pour aider à maintenir la structure sur l'internet :</a:t>
            </a:r>
          </a:p>
          <a:p>
            <a:pPr lvl="1" rtl="0"/>
            <a:r>
              <a:rPr lang="fr-FR" sz="1600" dirty="0" smtClean="0"/>
              <a:t>ICANN « internet corporation for </a:t>
            </a:r>
            <a:r>
              <a:rPr lang="fr-FR" sz="1600" dirty="0" err="1" smtClean="0"/>
              <a:t>assigned</a:t>
            </a:r>
            <a:r>
              <a:rPr lang="fr-FR" sz="1600" dirty="0" smtClean="0"/>
              <a:t> </a:t>
            </a:r>
            <a:r>
              <a:rPr lang="fr-FR" sz="1600" dirty="0" err="1" smtClean="0"/>
              <a:t>names</a:t>
            </a:r>
            <a:r>
              <a:rPr lang="fr-FR" sz="1600" dirty="0" smtClean="0"/>
              <a:t> and </a:t>
            </a:r>
            <a:r>
              <a:rPr lang="fr-FR" sz="1600" dirty="0" err="1" smtClean="0"/>
              <a:t>numbers</a:t>
            </a:r>
            <a:r>
              <a:rPr lang="fr-FR" sz="1600" dirty="0" smtClean="0"/>
              <a:t> »</a:t>
            </a:r>
            <a:endParaRPr lang="fr-FR" sz="1600" dirty="0"/>
          </a:p>
          <a:p>
            <a:pPr lvl="1" rtl="0"/>
            <a:r>
              <a:rPr lang="fr-FR" sz="1600" dirty="0" smtClean="0"/>
              <a:t>IAB « internet architecture </a:t>
            </a:r>
            <a:r>
              <a:rPr lang="fr-FR" sz="1600" dirty="0" err="1" smtClean="0"/>
              <a:t>board</a:t>
            </a:r>
            <a:r>
              <a:rPr lang="fr-FR" sz="1600" dirty="0" smtClean="0"/>
              <a:t> » surveillance et développement </a:t>
            </a:r>
            <a:endParaRPr lang="fr-FR" sz="1600"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647391" y="810667"/>
            <a:ext cx="4496609" cy="3796502"/>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r>
              <a:rPr lang="en-US" altLang="en-US" dirty="0"/>
              <a:t/>
            </a:r>
            <a:br>
              <a:rPr lang="en-US" altLang="en-US" dirty="0"/>
            </a:br>
            <a:r>
              <a:rPr lang="fr-FR"/>
              <a:t>Intranets et Extranets</a:t>
            </a:r>
          </a:p>
        </p:txBody>
      </p:sp>
      <p:sp>
        <p:nvSpPr>
          <p:cNvPr id="13315" name="Content Placeholder 2"/>
          <p:cNvSpPr>
            <a:spLocks noGrp="1"/>
          </p:cNvSpPr>
          <p:nvPr>
            <p:ph idx="1"/>
          </p:nvPr>
        </p:nvSpPr>
        <p:spPr>
          <a:xfrm>
            <a:off x="4648200" y="1109134"/>
            <a:ext cx="4067783" cy="3019294"/>
          </a:xfrm>
        </p:spPr>
        <p:txBody>
          <a:bodyPr/>
          <a:lstStyle/>
          <a:p>
            <a:pPr marL="0" indent="0" rtl="0">
              <a:buNone/>
            </a:pPr>
            <a:r>
              <a:rPr lang="fr-FR" sz="1600" dirty="0"/>
              <a:t>Contrairement à Internet, un intranet est un ensemble privé de LAN et WAN internes à une entreprise qui est conçue pour être accessible uniquement pour les membres d'entreprises ou d'autres avec l'autorisation.</a:t>
            </a:r>
          </a:p>
          <a:p>
            <a:pPr marL="0" indent="0" rtl="0">
              <a:buNone/>
            </a:pPr>
            <a:r>
              <a:rPr lang="fr-FR" sz="1600" dirty="0"/>
              <a:t>Une entreprise peut utiliser un extranet pour fournir un accès sécurisé à leur réseau pour les personnes qui travaillent pour une autre entreprise qui ont besoin d'accéder à leurs données sur leur réseau</a:t>
            </a:r>
            <a:r>
              <a:rPr lang="fr-FR" sz="1600" dirty="0" smtClean="0"/>
              <a:t>.</a:t>
            </a:r>
          </a:p>
          <a:p>
            <a:pPr marL="0" indent="0" rtl="0">
              <a:buNone/>
            </a:pPr>
            <a:r>
              <a:rPr lang="fr-FR" sz="1600" dirty="0" smtClean="0"/>
              <a:t>Exemple = ATM , ECCP ,  </a:t>
            </a:r>
            <a:r>
              <a:rPr lang="fr-FR" sz="1600" dirty="0" err="1" smtClean="0"/>
              <a:t>sonatrach</a:t>
            </a:r>
            <a:r>
              <a:rPr lang="fr-FR" sz="1600" dirty="0" smtClean="0"/>
              <a:t> , Cisco</a:t>
            </a:r>
            <a:endParaRPr lang="fr-FR" sz="1600"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Vérifiez votre compréhension</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fr-FR" dirty="0"/>
              <a:t>Les activités Vérifiez votre compréhension sont conçues pour permettre aux élèves de déterminer rapidement s'ils comprennent le contenu et s'ils peuvent poursuivre ou s'ils ont besoin de revoir. </a:t>
            </a:r>
          </a:p>
          <a:p>
            <a:pPr rtl="0">
              <a:spcBef>
                <a:spcPct val="30000"/>
              </a:spcBef>
              <a:buFont typeface="Arial" panose="020B0604020202020204" pitchFamily="34" charset="0"/>
              <a:buChar char="•"/>
            </a:pPr>
            <a:r>
              <a:rPr lang="fr-FR" dirty="0"/>
              <a:t>Les exercices du module Vérifiez votre compréhension </a:t>
            </a:r>
            <a:r>
              <a:rPr lang="fr-FR" b="1" i="1" dirty="0"/>
              <a:t>ne sont pas</a:t>
            </a:r>
            <a:r>
              <a:rPr lang="fr-FR" dirty="0"/>
              <a:t> comptés dans la note finale des candidats.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1.5 Connexions Internet</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Connexions Internet</a:t>
            </a:r>
            <a:r>
              <a:rPr lang="en-US" altLang="en-US" dirty="0"/>
              <a:t/>
            </a:r>
            <a:br>
              <a:rPr lang="en-US" altLang="en-US" dirty="0"/>
            </a:br>
            <a:r>
              <a:rPr lang="fr-FR"/>
              <a:t>Technologies d'accès internet</a:t>
            </a:r>
          </a:p>
        </p:txBody>
      </p:sp>
      <p:sp>
        <p:nvSpPr>
          <p:cNvPr id="13315" name="Content Placeholder 2"/>
          <p:cNvSpPr>
            <a:spLocks noGrp="1"/>
          </p:cNvSpPr>
          <p:nvPr>
            <p:ph idx="1"/>
          </p:nvPr>
        </p:nvSpPr>
        <p:spPr>
          <a:xfrm>
            <a:off x="5169846" y="500395"/>
            <a:ext cx="3822971" cy="4266338"/>
          </a:xfrm>
        </p:spPr>
        <p:txBody>
          <a:bodyPr/>
          <a:lstStyle/>
          <a:p>
            <a:pPr marL="0" indent="0" rtl="0">
              <a:buNone/>
            </a:pPr>
            <a:r>
              <a:rPr lang="fr-FR" sz="1400" dirty="0"/>
              <a:t>Il existe de nombreuses façons de connecter les utilisateurs et les organisations à l'internet :</a:t>
            </a:r>
          </a:p>
          <a:p>
            <a:pPr lvl="1" rtl="0"/>
            <a:r>
              <a:rPr lang="fr-FR" dirty="0"/>
              <a:t>Les services pour les utilisateurs à domicile et petits bureaux incluent câble à large bande, ligne d'abonné numérique à large bande (DSL), les réseaux étendus sans fil et mobile services.</a:t>
            </a:r>
          </a:p>
          <a:p>
            <a:pPr lvl="1" rtl="0"/>
            <a:r>
              <a:rPr lang="fr-FR" dirty="0"/>
              <a:t>Les entreprises ont besoin de connexions plus rapides pour prendre en charge les téléphones IP, ⁪vidéo conférence et stockage de centre de données.</a:t>
            </a:r>
          </a:p>
          <a:p>
            <a:pPr lvl="1" rtl="0"/>
            <a:r>
              <a:rPr lang="fr-FR" dirty="0"/>
              <a:t>Connexions professionnelles sont généralement fournies par les Opérateurs des télécommunications (SP) et peut inclure : DSL d'entreprise, les lignes louées et Ethernet urbain.</a:t>
            </a:r>
          </a:p>
          <a:p>
            <a:pPr lvl="1"/>
            <a:endParaRPr lang="en-CA" altLang="en-US" sz="1200" dirty="0"/>
          </a:p>
          <a:p>
            <a:pPr lvl="1"/>
            <a:endParaRPr lang="en-CA" altLang="en-US" sz="1200" dirty="0"/>
          </a:p>
          <a:p>
            <a:pPr lvl="1"/>
            <a:endParaRPr lang="en-CA" altLang="en-US" sz="1200" dirty="0"/>
          </a:p>
          <a:p>
            <a:pPr lvl="1"/>
            <a:endParaRPr lang="en-CA" altLang="en-US" sz="1200"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pPr rtl="0"/>
            <a:r>
              <a:rPr lang="fr-FR" sz="1600"/>
              <a:t>Connexions Internet</a:t>
            </a:r>
            <a:r>
              <a:rPr lang="en-US" altLang="en-US" dirty="0"/>
              <a:t/>
            </a:r>
            <a:br>
              <a:rPr lang="en-US" altLang="en-US" dirty="0"/>
            </a:br>
            <a:r>
              <a:rPr lang="fr-FR"/>
              <a:t>Connexions Internet des bureaux à domicile et des petits bureaux</a:t>
            </a:r>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410932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pPr rtl="0"/>
                      <a:r>
                        <a:rPr lang="fr-FR"/>
                        <a:t>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833779">
                <a:tc>
                  <a:txBody>
                    <a:bodyPr/>
                    <a:lstStyle/>
                    <a:p>
                      <a:pPr rtl="0"/>
                      <a:r>
                        <a:rPr lang="fr-FR"/>
                        <a:t>Câble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Internet à large bande passante, toujours en service, offert par les fournisseurs de services de télévision par câble.</a:t>
                      </a:r>
                    </a:p>
                  </a:txBody>
                  <a:tcPr/>
                </a:tc>
                <a:extLst>
                  <a:ext uri="{0D108BD9-81ED-4DB2-BD59-A6C34878D82A}">
                    <a16:rowId xmlns:a16="http://schemas.microsoft.com/office/drawing/2014/main" val="1775962995"/>
                  </a:ext>
                </a:extLst>
              </a:tr>
              <a:tr h="645506">
                <a:tc>
                  <a:txBody>
                    <a:bodyPr/>
                    <a:lstStyle/>
                    <a:p>
                      <a:pPr rtl="0"/>
                      <a:r>
                        <a:rPr lang="fr-FR"/>
                        <a:t>DSL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connexion Internet à haut débit, toujours active, qui passe par une ligne téléphonique.</a:t>
                      </a:r>
                    </a:p>
                  </a:txBody>
                  <a:tcPr/>
                </a:tc>
                <a:extLst>
                  <a:ext uri="{0D108BD9-81ED-4DB2-BD59-A6C34878D82A}">
                    <a16:rowId xmlns:a16="http://schemas.microsoft.com/office/drawing/2014/main" val="2935690024"/>
                  </a:ext>
                </a:extLst>
              </a:tr>
              <a:tr h="575189">
                <a:tc>
                  <a:txBody>
                    <a:bodyPr/>
                    <a:lstStyle/>
                    <a:p>
                      <a:pPr rtl="0"/>
                      <a:r>
                        <a:rPr lang="fr-FR"/>
                        <a:t>Cellulaire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utilise un réseau de téléphonie mobile pour se connecter à l'internet.</a:t>
                      </a:r>
                    </a:p>
                  </a:txBody>
                  <a:tcPr/>
                </a:tc>
                <a:extLst>
                  <a:ext uri="{0D108BD9-81ED-4DB2-BD59-A6C34878D82A}">
                    <a16:rowId xmlns:a16="http://schemas.microsoft.com/office/drawing/2014/main" val="752465591"/>
                  </a:ext>
                </a:extLst>
              </a:tr>
              <a:tr h="535259">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 avantage majeur pour les zones rurales sans fournisseurs de services Internet.</a:t>
                      </a:r>
                    </a:p>
                  </a:txBody>
                  <a:tcPr/>
                </a:tc>
                <a:extLst>
                  <a:ext uri="{0D108BD9-81ED-4DB2-BD59-A6C34878D82A}">
                    <a16:rowId xmlns:a16="http://schemas.microsoft.com/office/drawing/2014/main" val="1196837403"/>
                  </a:ext>
                </a:extLst>
              </a:tr>
              <a:tr h="645506">
                <a:tc>
                  <a:txBody>
                    <a:bodyPr/>
                    <a:lstStyle/>
                    <a:p>
                      <a:pPr rtl="0"/>
                      <a:r>
                        <a:rPr lang="fr-FR"/>
                        <a:t>Ligne commutée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option peu coûteuse, à faible bande passante, utilisant un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pPr rtl="0"/>
            <a:r>
              <a:rPr lang="fr-FR" sz="1600"/>
              <a:t>Connexions Internet </a:t>
            </a:r>
            <a:r>
              <a:rPr lang="en-US" altLang="en-US" dirty="0"/>
              <a:t/>
            </a:r>
            <a:br>
              <a:rPr lang="en-US" altLang="en-US" dirty="0"/>
            </a:br>
            <a:r>
              <a:rPr lang="fr-FR"/>
              <a:t>Connexions Internet d'entreprise</a:t>
            </a:r>
          </a:p>
        </p:txBody>
      </p:sp>
      <p:sp>
        <p:nvSpPr>
          <p:cNvPr id="13315" name="Content Placeholder 2"/>
          <p:cNvSpPr>
            <a:spLocks noGrp="1"/>
          </p:cNvSpPr>
          <p:nvPr>
            <p:ph idx="1"/>
          </p:nvPr>
        </p:nvSpPr>
        <p:spPr>
          <a:xfrm>
            <a:off x="87549" y="804964"/>
            <a:ext cx="4162333" cy="1461943"/>
          </a:xfrm>
        </p:spPr>
        <p:txBody>
          <a:bodyPr/>
          <a:lstStyle/>
          <a:p>
            <a:pPr marL="0" indent="0" rtl="0">
              <a:buNone/>
            </a:pPr>
            <a:r>
              <a:rPr lang="fr-FR" sz="1600"/>
              <a:t>Les liens d'affaires d'entreprise peuvent nécessiter :</a:t>
            </a:r>
          </a:p>
          <a:p>
            <a:pPr lvl="1" rtl="0"/>
            <a:r>
              <a:rPr lang="fr-FR" sz="1600"/>
              <a:t>L'augmentation de la bande passante </a:t>
            </a:r>
          </a:p>
          <a:p>
            <a:pPr lvl="1" rtl="0"/>
            <a:r>
              <a:rPr lang="fr-FR" sz="1600"/>
              <a:t>Connexion dédiée</a:t>
            </a:r>
          </a:p>
          <a:p>
            <a:pPr lvl="1" rtl="0"/>
            <a:r>
              <a:rPr lang="fr-FR" sz="1600"/>
              <a:t>Services gérés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4028400"/>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pPr rtl="0"/>
                      <a:r>
                        <a:rPr lang="fr-FR"/>
                        <a:t>Type de 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1067301">
                <a:tc>
                  <a:txBody>
                    <a:bodyPr/>
                    <a:lstStyle/>
                    <a:p>
                      <a:pPr rtl="0"/>
                      <a:r>
                        <a:rPr lang="fr-FR"/>
                        <a:t>Ligne dédiée louée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Il s'agit de circuits réservés au sein du réseau du fournisseur de services qui relient des bureaux distants à des réseaux privés de voix et/ou de données.</a:t>
                      </a:r>
                    </a:p>
                  </a:txBody>
                  <a:tcPr/>
                </a:tc>
                <a:extLst>
                  <a:ext uri="{0D108BD9-81ED-4DB2-BD59-A6C34878D82A}">
                    <a16:rowId xmlns:a16="http://schemas.microsoft.com/office/drawing/2014/main" val="1775962995"/>
                  </a:ext>
                </a:extLst>
              </a:tr>
              <a:tr h="675600">
                <a:tc>
                  <a:txBody>
                    <a:bodyPr/>
                    <a:lstStyle/>
                    <a:p>
                      <a:pPr rtl="0"/>
                      <a:r>
                        <a:rPr lang="fr-FR"/>
                        <a:t>WAN Ethernet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étend la technologie d'accès LAN au WAN.</a:t>
                      </a:r>
                    </a:p>
                  </a:txBody>
                  <a:tcPr/>
                </a:tc>
                <a:extLst>
                  <a:ext uri="{0D108BD9-81ED-4DB2-BD59-A6C34878D82A}">
                    <a16:rowId xmlns:a16="http://schemas.microsoft.com/office/drawing/2014/main" val="2935690024"/>
                  </a:ext>
                </a:extLst>
              </a:tr>
              <a:tr h="872650">
                <a:tc>
                  <a:txBody>
                    <a:bodyPr/>
                    <a:lstStyle/>
                    <a:p>
                      <a:pPr rtl="0"/>
                      <a:r>
                        <a:rPr lang="fr-FR"/>
                        <a:t>DSL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L'ADSL d'entreprise est disponible dans divers formats, y compris les lignes d'abonnés numériques symétriques (SDSL).</a:t>
                      </a:r>
                    </a:p>
                  </a:txBody>
                  <a:tcPr/>
                </a:tc>
                <a:extLst>
                  <a:ext uri="{0D108BD9-81ED-4DB2-BD59-A6C34878D82A}">
                    <a16:rowId xmlns:a16="http://schemas.microsoft.com/office/drawing/2014/main" val="752465591"/>
                  </a:ext>
                </a:extLst>
              </a:tr>
              <a:tr h="675600">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peut fournir une connexion lorsqu'une solution filaire n'est pas disponible.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pPr rtl="0"/>
            <a:r>
              <a:rPr lang="fr-FR" sz="1600"/>
              <a:t>Connexions Internet</a:t>
            </a:r>
            <a:r>
              <a:rPr lang="en-US" altLang="en-US" dirty="0"/>
              <a:t/>
            </a:r>
            <a:br>
              <a:rPr lang="en-US" altLang="en-US" dirty="0"/>
            </a:br>
            <a:r>
              <a:rPr lang="fr-FR"/>
              <a:t>Le réseau convergent</a:t>
            </a:r>
          </a:p>
        </p:txBody>
      </p:sp>
      <p:sp>
        <p:nvSpPr>
          <p:cNvPr id="13315" name="Content Placeholder 2"/>
          <p:cNvSpPr>
            <a:spLocks noGrp="1"/>
          </p:cNvSpPr>
          <p:nvPr>
            <p:ph idx="1"/>
          </p:nvPr>
        </p:nvSpPr>
        <p:spPr>
          <a:xfrm>
            <a:off x="87549" y="1069128"/>
            <a:ext cx="3871387" cy="2619624"/>
          </a:xfrm>
        </p:spPr>
        <p:txBody>
          <a:bodyPr/>
          <a:lstStyle/>
          <a:p>
            <a:pPr marL="0" indent="0" rtl="0">
              <a:buNone/>
            </a:pPr>
            <a:r>
              <a:rPr lang="fr-FR" sz="1600"/>
              <a:t>Avant les réseaux convergents, une organisation aurait été câblée séparément pour le téléphone, la vidéo et les données. Chaque réseau utilisait des technologies différentes pour le transport du signal de communication. </a:t>
            </a:r>
          </a:p>
          <a:p>
            <a:pPr marL="0" indent="0" rtl="0">
              <a:buNone/>
            </a:pPr>
            <a:r>
              <a:rPr lang="fr-FR" sz="1600"/>
              <a:t>Chacune de ces technologies utiliserait un ensemble différent de règles et de normes.</a:t>
            </a:r>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pPr rtl="0"/>
            <a:r>
              <a:rPr lang="fr-FR" sz="1600"/>
              <a:t>Connexions Internet</a:t>
            </a:r>
            <a:r>
              <a:rPr lang="en-US" altLang="en-US" dirty="0"/>
              <a:t/>
            </a:r>
            <a:br>
              <a:rPr lang="en-US" altLang="en-US" dirty="0"/>
            </a:br>
            <a:r>
              <a:rPr lang="fr-FR"/>
              <a:t>Le réseau convergent (suite) </a:t>
            </a:r>
          </a:p>
        </p:txBody>
      </p:sp>
      <p:sp>
        <p:nvSpPr>
          <p:cNvPr id="13315" name="Content Placeholder 2"/>
          <p:cNvSpPr>
            <a:spLocks noGrp="1"/>
          </p:cNvSpPr>
          <p:nvPr>
            <p:ph idx="1"/>
          </p:nvPr>
        </p:nvSpPr>
        <p:spPr>
          <a:xfrm>
            <a:off x="223066" y="879499"/>
            <a:ext cx="3735870" cy="3082610"/>
          </a:xfrm>
        </p:spPr>
        <p:txBody>
          <a:bodyPr/>
          <a:lstStyle/>
          <a:p>
            <a:pPr marL="0" indent="0" rtl="0">
              <a:buNone/>
            </a:pPr>
            <a:r>
              <a:rPr lang="fr-FR" sz="1600"/>
              <a:t>Les réseaux de données convergents acheminent plusieurs services sur un seul lien, y compris : </a:t>
            </a:r>
          </a:p>
          <a:p>
            <a:pPr lvl="1" rtl="0">
              <a:buFont typeface="Arial" panose="020B0604020202020204" pitchFamily="34" charset="0"/>
              <a:buChar char="•"/>
            </a:pPr>
            <a:r>
              <a:rPr lang="fr-FR" sz="1600"/>
              <a:t>Données </a:t>
            </a:r>
          </a:p>
          <a:p>
            <a:pPr lvl="1" rtl="0">
              <a:buFont typeface="Arial" panose="020B0604020202020204" pitchFamily="34" charset="0"/>
              <a:buChar char="•"/>
            </a:pPr>
            <a:r>
              <a:rPr lang="fr-FR" sz="1600"/>
              <a:t>Voix</a:t>
            </a:r>
          </a:p>
          <a:p>
            <a:pPr lvl="1" rtl="0">
              <a:buFont typeface="Arial" panose="020B0604020202020204" pitchFamily="34" charset="0"/>
              <a:buChar char="•"/>
            </a:pPr>
            <a:r>
              <a:rPr lang="fr-FR" sz="1600"/>
              <a:t>Vidéo</a:t>
            </a:r>
          </a:p>
          <a:p>
            <a:pPr marL="0" indent="0" rtl="0">
              <a:buNone/>
            </a:pPr>
            <a:r>
              <a:rPr lang="fr-FR" sz="1600"/>
              <a:t>Les réseaux convergents peuvent transmettre des données, de la voix et de la vidéo sur la même infrastructure de réseau. Cette infrastructure réseau utilise le même ensemble de règles, de contrats et de normes de mise en œuvre.</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Connexions Internet</a:t>
            </a:r>
            <a:r>
              <a:rPr lang="en-US" dirty="0"/>
              <a:t/>
            </a:r>
            <a:br>
              <a:rPr lang="en-US" dirty="0"/>
            </a:br>
            <a:r>
              <a:rPr lang="fr-FR"/>
              <a:t>Vidéo – Télécharger et installer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1477328"/>
          </a:xfrm>
          <a:prstGeom prst="rect">
            <a:avLst/>
          </a:prstGeom>
          <a:noFill/>
        </p:spPr>
        <p:txBody>
          <a:bodyPr wrap="square" rtlCol="0">
            <a:spAutoFit/>
          </a:bodyPr>
          <a:lstStyle/>
          <a:p>
            <a:pPr rtl="0"/>
            <a:r>
              <a:rPr lang="fr-FR" dirty="0"/>
              <a:t>Cette vidéo montrera le processus de téléchargement et d'installation de </a:t>
            </a:r>
            <a:r>
              <a:rPr lang="fr-FR" dirty="0" err="1"/>
              <a:t>Packet</a:t>
            </a:r>
            <a:r>
              <a:rPr lang="fr-FR" dirty="0"/>
              <a:t> Tracer</a:t>
            </a:r>
            <a:r>
              <a:rPr lang="fr-FR" dirty="0" smtClean="0"/>
              <a:t>.</a:t>
            </a:r>
          </a:p>
          <a:p>
            <a:pPr rtl="0"/>
            <a:endParaRPr lang="fr-FR" dirty="0"/>
          </a:p>
          <a:p>
            <a:r>
              <a:rPr lang="fr-FR" dirty="0">
                <a:hlinkClick r:id="rId3"/>
              </a:rPr>
              <a:t>https://</a:t>
            </a:r>
            <a:r>
              <a:rPr lang="fr-FR" dirty="0" smtClean="0">
                <a:hlinkClick r:id="rId3"/>
              </a:rPr>
              <a:t>contenthub.netacad.com/itn/1.5.5</a:t>
            </a:r>
            <a:endParaRPr lang="fr-FR" dirty="0" smtClean="0"/>
          </a:p>
          <a:p>
            <a:endParaRPr lang="fr-FR" dirty="0"/>
          </a:p>
        </p:txBody>
      </p:sp>
    </p:spTree>
    <p:extLst>
      <p:ext uri="{BB962C8B-B14F-4D97-AF65-F5344CB8AC3E}">
        <p14:creationId xmlns:p14="http://schemas.microsoft.com/office/powerpoint/2010/main" val="303634363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pPr rtl="0"/>
            <a:r>
              <a:rPr lang="fr-FR" sz="1600"/>
              <a:t>Connexions Internet</a:t>
            </a:r>
            <a:r>
              <a:rPr lang="en-US" dirty="0"/>
              <a:t/>
            </a:r>
            <a:br>
              <a:rPr lang="en-US" dirty="0"/>
            </a:br>
            <a:r>
              <a:rPr lang="fr-FR"/>
              <a:t>Vidéo - Démarrer avec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1754326"/>
          </a:xfrm>
          <a:prstGeom prst="rect">
            <a:avLst/>
          </a:prstGeom>
          <a:noFill/>
        </p:spPr>
        <p:txBody>
          <a:bodyPr wrap="square" rtlCol="0">
            <a:spAutoFit/>
          </a:bodyPr>
          <a:lstStyle/>
          <a:p>
            <a:pPr rtl="0"/>
            <a:r>
              <a:rPr lang="fr-FR" dirty="0"/>
              <a:t>Cette vidéo couvrira les éléments suivants:</a:t>
            </a:r>
          </a:p>
          <a:p>
            <a:pPr marL="285750" indent="-285750" rtl="0">
              <a:buFont typeface="Arial" panose="020B0604020202020204" pitchFamily="34" charset="0"/>
              <a:buChar char="•"/>
            </a:pPr>
            <a:r>
              <a:rPr lang="fr-FR" dirty="0"/>
              <a:t>Naviguer dans l'interface de </a:t>
            </a:r>
            <a:r>
              <a:rPr lang="fr-FR" dirty="0" err="1"/>
              <a:t>Packet</a:t>
            </a:r>
            <a:r>
              <a:rPr lang="fr-FR" dirty="0"/>
              <a:t> Tracer</a:t>
            </a:r>
          </a:p>
          <a:p>
            <a:pPr marL="285750" indent="-285750" rtl="0">
              <a:buFont typeface="Arial" panose="020B0604020202020204" pitchFamily="34" charset="0"/>
              <a:buChar char="•"/>
            </a:pPr>
            <a:r>
              <a:rPr lang="fr-FR" dirty="0"/>
              <a:t>Personnaliser l'interface de </a:t>
            </a:r>
            <a:r>
              <a:rPr lang="fr-FR" dirty="0" err="1"/>
              <a:t>Packet</a:t>
            </a:r>
            <a:r>
              <a:rPr lang="fr-FR" dirty="0"/>
              <a:t> </a:t>
            </a:r>
            <a:r>
              <a:rPr lang="fr-FR" dirty="0" smtClean="0"/>
              <a:t>Tracer</a:t>
            </a:r>
          </a:p>
          <a:p>
            <a:pPr marL="285750" indent="-285750" rtl="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3"/>
              </a:rPr>
              <a:t>https://</a:t>
            </a:r>
            <a:r>
              <a:rPr lang="fr-FR" dirty="0" smtClean="0">
                <a:hlinkClick r:id="rId3"/>
              </a:rPr>
              <a:t>contenthub.netacad.com/itn/1.5.6</a:t>
            </a:r>
            <a:endParaRPr lang="fr-FR" dirty="0" smtClean="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77933242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1.6 – Réseaux fiables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a:t>
            </a:r>
            <a:r>
              <a:rPr lang="en-US" altLang="en-US" dirty="0"/>
              <a:t/>
            </a:r>
            <a:br>
              <a:rPr lang="en-US" altLang="en-US" dirty="0"/>
            </a:br>
            <a:r>
              <a:rPr lang="fr-FR"/>
              <a:t>Architecture des réseaux</a:t>
            </a:r>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rtl="0">
              <a:buNone/>
            </a:pPr>
            <a:r>
              <a:rPr lang="fr-FR" sz="1600"/>
              <a:t>Architecture réseau désigne les technologies qui prennent en charge l'infrastructure qui déplace les données sur tout le réseau.</a:t>
            </a:r>
          </a:p>
          <a:p>
            <a:pPr marL="0" indent="0" rtl="0">
              <a:buNone/>
            </a:pPr>
            <a:r>
              <a:rPr lang="fr-FR" sz="1600"/>
              <a:t>Il existe quatre principales caractéristiques qui les architectures sous-jacentes doivent prendre pour répondre aux attentes des utilisateurs :</a:t>
            </a:r>
          </a:p>
          <a:p>
            <a:pPr lvl="1" rtl="0">
              <a:buFont typeface="Arial" panose="020B0604020202020204" pitchFamily="34" charset="0"/>
              <a:buChar char="•"/>
            </a:pPr>
            <a:r>
              <a:rPr lang="fr-FR" sz="1600"/>
              <a:t>Tolérance aux pannes</a:t>
            </a:r>
          </a:p>
          <a:p>
            <a:pPr lvl="1" rtl="0">
              <a:buFont typeface="Arial" panose="020B0604020202020204" pitchFamily="34" charset="0"/>
              <a:buChar char="•"/>
            </a:pPr>
            <a:r>
              <a:rPr lang="fr-FR" sz="1600"/>
              <a:t>Évolutivité</a:t>
            </a:r>
          </a:p>
          <a:p>
            <a:pPr lvl="1" rtl="0">
              <a:buFont typeface="Arial" panose="020B0604020202020204" pitchFamily="34" charset="0"/>
              <a:buChar char="•"/>
            </a:pPr>
            <a:r>
              <a:rPr lang="fr-FR" sz="1600"/>
              <a:t>Qualité de service (QoS)</a:t>
            </a:r>
          </a:p>
          <a:p>
            <a:pPr lvl="1" rtl="0">
              <a:buFont typeface="Arial" panose="020B0604020202020204" pitchFamily="34" charset="0"/>
              <a:buChar char="•"/>
            </a:pPr>
            <a:r>
              <a:rPr lang="fr-FR" sz="1600"/>
              <a:t>Sécurité</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fr-FR">
                <a:solidFill>
                  <a:schemeClr val="accent5">
                    <a:lumMod val="40000"/>
                    <a:lumOff val="60000"/>
                  </a:schemeClr>
                </a:solidFill>
              </a:rPr>
              <a:t>Module 1: Mise en réseau aujourd'hui</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pPr rtl="0"/>
            <a:r>
              <a:rPr lang="fr-FR" sz="1600"/>
              <a:t>Réseaux fiables</a:t>
            </a:r>
            <a:r>
              <a:rPr lang="en-US" altLang="en-US" dirty="0"/>
              <a:t/>
            </a:r>
            <a:br>
              <a:rPr lang="en-US" altLang="en-US" dirty="0"/>
            </a:br>
            <a:r>
              <a:rPr lang="fr-FR"/>
              <a:t>Tolérance aux pannes</a:t>
            </a:r>
          </a:p>
        </p:txBody>
      </p:sp>
      <p:sp>
        <p:nvSpPr>
          <p:cNvPr id="13315" name="Content Placeholder 2"/>
          <p:cNvSpPr>
            <a:spLocks noGrp="1"/>
          </p:cNvSpPr>
          <p:nvPr>
            <p:ph idx="1"/>
          </p:nvPr>
        </p:nvSpPr>
        <p:spPr>
          <a:xfrm>
            <a:off x="202765" y="698810"/>
            <a:ext cx="4174502" cy="4013508"/>
          </a:xfrm>
        </p:spPr>
        <p:txBody>
          <a:bodyPr/>
          <a:lstStyle/>
          <a:p>
            <a:pPr marL="0" indent="0" rtl="0">
              <a:buNone/>
            </a:pPr>
            <a:r>
              <a:rPr lang="fr-FR" sz="1400" dirty="0"/>
              <a:t>Un réseau tolérant aux pannes limite l'impact d'une défaillance d'en limitant le nombre de périphériques affectés. Plusieurs chemins d'accès sont nécessaires pour la tolérance de panne.</a:t>
            </a:r>
          </a:p>
          <a:p>
            <a:pPr marL="0" indent="0" rtl="0">
              <a:buNone/>
            </a:pPr>
            <a:r>
              <a:rPr lang="fr-FR" sz="1400" dirty="0"/>
              <a:t>Réseaux fiables assurent la redondance en mise en œuvre d'un réseau commuté de paquets.</a:t>
            </a:r>
          </a:p>
          <a:p>
            <a:pPr lvl="1" rtl="0">
              <a:buFont typeface="Arial" panose="020B0604020202020204" pitchFamily="34" charset="0"/>
              <a:buChar char="•"/>
            </a:pPr>
            <a:r>
              <a:rPr lang="fr-FR" dirty="0"/>
              <a:t>La commutation de paquets divise le trafic en paquets qui sont acheminés sur un réseau. </a:t>
            </a:r>
          </a:p>
          <a:p>
            <a:pPr lvl="1" rtl="0">
              <a:buFont typeface="Arial" panose="020B0604020202020204" pitchFamily="34" charset="0"/>
              <a:buChar char="•"/>
            </a:pPr>
            <a:r>
              <a:rPr lang="fr-FR" dirty="0"/>
              <a:t>Chaque paquet peut théoriquement prendre un chemin différent vers la destination.</a:t>
            </a:r>
          </a:p>
          <a:p>
            <a:pPr marL="0" indent="0" rtl="0">
              <a:buNone/>
            </a:pPr>
            <a:r>
              <a:rPr lang="fr-FR" sz="1400" dirty="0"/>
              <a:t>Ce n'est pas possible avec les réseaux à commutation de circuits qui établissent des circuits dédiés.</a:t>
            </a:r>
          </a:p>
          <a:p>
            <a:endParaRPr lang="en-CA" altLang="en-US" sz="1400"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 </a:t>
            </a:r>
            <a:r>
              <a:rPr lang="en-US" altLang="en-US" dirty="0"/>
              <a:t/>
            </a:r>
            <a:br>
              <a:rPr lang="en-US" altLang="en-US" dirty="0"/>
            </a:br>
            <a:r>
              <a:rPr lang="fr-FR"/>
              <a:t>Évolutivité</a:t>
            </a:r>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rtl="0">
              <a:buNone/>
            </a:pPr>
            <a:r>
              <a:rPr lang="fr-FR" sz="1800"/>
              <a:t>Un réseau évolutif est en mesure de s'étendre rapidement afin de prendre en charge de nouveaux utilisateurs et applications sans que cela n'affecte les performances du service fourni aux utilisateurs existants.</a:t>
            </a:r>
          </a:p>
          <a:p>
            <a:pPr marL="0" indent="0" rtl="0">
              <a:buNone/>
            </a:pPr>
            <a:r>
              <a:rPr lang="fr-FR" sz="1800"/>
              <a:t>Les concepteurs de réseau respectent des normes et protocoles afin de lui pour apporter les réseaux évolutifs.</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Réseaux fiables </a:t>
            </a:r>
            <a:r>
              <a:rPr lang="en-US" altLang="en-US" dirty="0"/>
              <a:t/>
            </a:r>
            <a:br>
              <a:rPr lang="en-US" altLang="en-US" dirty="0"/>
            </a:br>
            <a:r>
              <a:rPr lang="fr-FR"/>
              <a:t> Qualité de service</a:t>
            </a:r>
          </a:p>
        </p:txBody>
      </p:sp>
      <p:sp>
        <p:nvSpPr>
          <p:cNvPr id="13315" name="Content Placeholder 2"/>
          <p:cNvSpPr>
            <a:spLocks noGrp="1"/>
          </p:cNvSpPr>
          <p:nvPr>
            <p:ph idx="1"/>
          </p:nvPr>
        </p:nvSpPr>
        <p:spPr>
          <a:xfrm>
            <a:off x="87549" y="798944"/>
            <a:ext cx="3809042" cy="4147129"/>
          </a:xfrm>
        </p:spPr>
        <p:txBody>
          <a:bodyPr/>
          <a:lstStyle/>
          <a:p>
            <a:pPr marL="0" indent="0" rtl="0">
              <a:buNone/>
            </a:pPr>
            <a:r>
              <a:rPr lang="fr-FR"/>
              <a:t>Voix et vidéo en direct nécessitent des attentes plus élevés pour ces services dispensés. </a:t>
            </a:r>
          </a:p>
          <a:p>
            <a:pPr marL="0" indent="0" rtl="0">
              <a:buNone/>
            </a:pPr>
            <a:r>
              <a:rPr lang="fr-FR"/>
              <a:t>Avez-vous déjà regardé une vidéo en direct avec des pauses et des interruptions constantes ? Cela est dû lorsqu'il y a une demande de bande passante plus élevée que disponibles : et QoS n'est pas configurée.</a:t>
            </a:r>
          </a:p>
          <a:p>
            <a:pPr rtl="0">
              <a:buFont typeface="Arial" panose="020B0604020202020204" pitchFamily="34" charset="0"/>
              <a:buChar char="•"/>
            </a:pPr>
            <a:r>
              <a:rPr lang="fr-FR"/>
              <a:t>Qualité de service (QS) est le principal mécanisme utilisé pour assurer la transmission fiable des contenus pour tous les utilisateurs. </a:t>
            </a:r>
          </a:p>
          <a:p>
            <a:pPr rtl="0">
              <a:buFont typeface="Arial" panose="020B0604020202020204" pitchFamily="34" charset="0"/>
              <a:buChar char="•"/>
            </a:pPr>
            <a:r>
              <a:rPr lang="fr-FR"/>
              <a:t>Avec une politique de QoS en place, le routeur peut plus facilement gérer le flux de données et ⁪trafic voix.</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
        <p:nvSpPr>
          <p:cNvPr id="2" name="Rectangle 1"/>
          <p:cNvSpPr/>
          <p:nvPr/>
        </p:nvSpPr>
        <p:spPr>
          <a:xfrm>
            <a:off x="3755448" y="152613"/>
            <a:ext cx="4572000" cy="646331"/>
          </a:xfrm>
          <a:prstGeom prst="rect">
            <a:avLst/>
          </a:prstGeom>
        </p:spPr>
        <p:txBody>
          <a:bodyPr>
            <a:spAutoFit/>
          </a:bodyPr>
          <a:lstStyle/>
          <a:p>
            <a:r>
              <a:rPr lang="fr-FR" b="1" dirty="0" smtClean="0">
                <a:solidFill>
                  <a:srgbClr val="FF0000"/>
                </a:solidFill>
              </a:rPr>
              <a:t>Quand </a:t>
            </a:r>
            <a:r>
              <a:rPr lang="fr-FR" b="1" dirty="0">
                <a:solidFill>
                  <a:srgbClr val="FF0000"/>
                </a:solidFill>
              </a:rPr>
              <a:t>nous aimons donner avantage à quelque chose ou à </a:t>
            </a:r>
            <a:r>
              <a:rPr lang="fr-FR" b="1" dirty="0" smtClean="0">
                <a:solidFill>
                  <a:srgbClr val="FF0000"/>
                </a:solidFill>
              </a:rPr>
              <a:t>quelqu'un?</a:t>
            </a:r>
            <a:endParaRPr lang="fr-FR" b="1" dirty="0">
              <a:solidFill>
                <a:srgbClr val="FF0000"/>
              </a:solidFill>
            </a:endParaRPr>
          </a:p>
        </p:txBody>
      </p:sp>
    </p:spTree>
    <p:extLst>
      <p:ext uri="{BB962C8B-B14F-4D97-AF65-F5344CB8AC3E}">
        <p14:creationId xmlns:p14="http://schemas.microsoft.com/office/powerpoint/2010/main" val="318258286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Réseaux fiables </a:t>
            </a:r>
            <a:r>
              <a:rPr lang="en-US" altLang="en-US" dirty="0"/>
              <a:t/>
            </a:r>
            <a:br>
              <a:rPr lang="en-US" altLang="en-US" dirty="0"/>
            </a:br>
            <a:r>
              <a:rPr lang="fr-FR"/>
              <a:t>Sécurité des réseaux</a:t>
            </a:r>
          </a:p>
        </p:txBody>
      </p:sp>
      <p:sp>
        <p:nvSpPr>
          <p:cNvPr id="13315" name="Content Placeholder 2"/>
          <p:cNvSpPr>
            <a:spLocks noGrp="1"/>
          </p:cNvSpPr>
          <p:nvPr>
            <p:ph idx="1"/>
          </p:nvPr>
        </p:nvSpPr>
        <p:spPr>
          <a:xfrm>
            <a:off x="5164667" y="132511"/>
            <a:ext cx="3687122" cy="4595354"/>
          </a:xfrm>
        </p:spPr>
        <p:txBody>
          <a:bodyPr/>
          <a:lstStyle/>
          <a:p>
            <a:pPr marL="0" indent="0" rtl="0">
              <a:buNone/>
            </a:pPr>
            <a:r>
              <a:rPr lang="fr-FR" sz="1400" dirty="0"/>
              <a:t>Il existe deux principaux types de ⁪sécurité du réseau qui doivent être résolus :  </a:t>
            </a:r>
          </a:p>
          <a:p>
            <a:pPr lvl="1" rtl="0">
              <a:buFont typeface="Arial" panose="020B0604020202020204" pitchFamily="34" charset="0"/>
              <a:buChar char="•"/>
            </a:pPr>
            <a:r>
              <a:rPr lang="fr-FR" dirty="0"/>
              <a:t>Sécurité d’infrastructure réseau</a:t>
            </a:r>
          </a:p>
          <a:p>
            <a:pPr lvl="2" rtl="0">
              <a:buFont typeface="Arial" panose="020B0604020202020204" pitchFamily="34" charset="0"/>
              <a:buChar char="•"/>
            </a:pPr>
            <a:r>
              <a:rPr lang="fr-FR" dirty="0"/>
              <a:t>Sécurité physique des dispositifs de réseau</a:t>
            </a:r>
          </a:p>
          <a:p>
            <a:pPr lvl="2" rtl="0">
              <a:buFont typeface="Arial" panose="020B0604020202020204" pitchFamily="34" charset="0"/>
              <a:buChar char="•"/>
            </a:pPr>
            <a:r>
              <a:rPr lang="fr-FR" dirty="0"/>
              <a:t>Prévention contre tout accès non - autorisé</a:t>
            </a:r>
          </a:p>
          <a:p>
            <a:pPr lvl="1" rtl="0">
              <a:buFont typeface="Arial" panose="020B0604020202020204" pitchFamily="34" charset="0"/>
              <a:buChar char="•"/>
            </a:pPr>
            <a:r>
              <a:rPr lang="fr-FR" dirty="0"/>
              <a:t>Sécurité des informations</a:t>
            </a:r>
          </a:p>
          <a:p>
            <a:pPr lvl="2" rtl="0">
              <a:buFont typeface="Arial" panose="020B0604020202020204" pitchFamily="34" charset="0"/>
              <a:buChar char="•"/>
            </a:pPr>
            <a:r>
              <a:rPr lang="fr-FR" dirty="0"/>
              <a:t>Protection de la documentation ou les données transmises sur le réseau</a:t>
            </a:r>
          </a:p>
          <a:p>
            <a:pPr marL="0" indent="0" rtl="0">
              <a:buNone/>
            </a:pPr>
            <a:r>
              <a:rPr lang="fr-FR" sz="1400" dirty="0"/>
              <a:t>Trois objectifs de ⁪sécurité du réseau :</a:t>
            </a:r>
          </a:p>
          <a:p>
            <a:pPr lvl="1" rtl="0"/>
            <a:r>
              <a:rPr lang="fr-FR" sz="1200" dirty="0"/>
              <a:t>Confidentialité - uniquement les destinataires prévus puissent lire les données</a:t>
            </a:r>
          </a:p>
          <a:p>
            <a:pPr lvl="1" rtl="0"/>
            <a:r>
              <a:rPr lang="fr-FR" sz="1200" dirty="0"/>
              <a:t>Intégrité - assurance que les données n'ont pas été altérées pendant leur transmission</a:t>
            </a:r>
          </a:p>
          <a:p>
            <a:pPr lvl="1" rtl="0"/>
            <a:r>
              <a:rPr lang="fr-FR" sz="1200" dirty="0"/>
              <a:t>Disponibilité - garantie d'un accès rapide et fiable aux données pour les utilisateurs autorisés</a:t>
            </a:r>
          </a:p>
          <a:p>
            <a:r>
              <a:rPr lang="en-CA" altLang="en-US" sz="1400" dirty="0">
                <a:hlinkClick r:id="rId3"/>
              </a:rPr>
              <a:t>https://</a:t>
            </a:r>
            <a:r>
              <a:rPr lang="en-CA" altLang="en-US" sz="1400" dirty="0" smtClean="0">
                <a:hlinkClick r:id="rId3"/>
              </a:rPr>
              <a:t>contenthub.netacad.com/itn/1.6.6</a:t>
            </a:r>
            <a:endParaRPr lang="en-CA" altLang="en-US" sz="1400" dirty="0" smtClean="0"/>
          </a:p>
          <a:p>
            <a:endParaRPr lang="en-CA" altLang="en-US" sz="1400" dirty="0"/>
          </a:p>
        </p:txBody>
      </p:sp>
      <p:pic>
        <p:nvPicPr>
          <p:cNvPr id="2" name="Picture 1"/>
          <p:cNvPicPr>
            <a:picLocks noChangeAspect="1"/>
          </p:cNvPicPr>
          <p:nvPr/>
        </p:nvPicPr>
        <p:blipFill>
          <a:blip r:embed="rId4"/>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1.7  Tendances des réseaux</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a:t>
            </a:r>
            <a:r>
              <a:rPr lang="en-US" altLang="en-US" dirty="0"/>
              <a:t/>
            </a:r>
            <a:br>
              <a:rPr lang="en-US" altLang="en-US" dirty="0"/>
            </a:br>
            <a:r>
              <a:rPr lang="fr-FR"/>
              <a:t>Tendances récentes</a:t>
            </a:r>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rtl="0">
              <a:buNone/>
            </a:pPr>
            <a:r>
              <a:rPr lang="fr-FR" dirty="0"/>
              <a:t>Le rôle du réseau doit régler et transformer en permanence pour pouvoir être en mesure de suivre avec les périphériques de l'utilisateur final et de nouvelles technologies comme ils sont fournis en permanence sur le marché. </a:t>
            </a:r>
            <a:r>
              <a:rPr lang="fr-FR" dirty="0" smtClean="0"/>
              <a:t>(</a:t>
            </a:r>
            <a:r>
              <a:rPr lang="fr-FR" b="1" dirty="0" smtClean="0">
                <a:solidFill>
                  <a:srgbClr val="FF0000"/>
                </a:solidFill>
              </a:rPr>
              <a:t>quel terminaux?</a:t>
            </a:r>
            <a:r>
              <a:rPr lang="fr-FR" dirty="0" smtClean="0"/>
              <a:t>) </a:t>
            </a:r>
            <a:endParaRPr lang="fr-FR" dirty="0"/>
          </a:p>
          <a:p>
            <a:pPr marL="0" indent="0" rtl="0">
              <a:buNone/>
            </a:pPr>
            <a:r>
              <a:rPr lang="fr-FR" dirty="0"/>
              <a:t>Plusieurs nouvelles tendances de mise en réseau qui touchent les organisations et les consommateurs :</a:t>
            </a:r>
          </a:p>
          <a:p>
            <a:pPr lvl="1">
              <a:buFont typeface="Arial" panose="020B0604020202020204" pitchFamily="34" charset="0"/>
              <a:buChar char="•"/>
            </a:pPr>
            <a:r>
              <a:rPr lang="fr-FR" dirty="0"/>
              <a:t>BYOD </a:t>
            </a:r>
            <a:r>
              <a:rPr lang="fr-FR" dirty="0" smtClean="0"/>
              <a:t>« </a:t>
            </a:r>
            <a:r>
              <a:rPr lang="fr-FR" dirty="0" err="1" smtClean="0"/>
              <a:t>Bring</a:t>
            </a:r>
            <a:r>
              <a:rPr lang="fr-FR" dirty="0" smtClean="0"/>
              <a:t> </a:t>
            </a:r>
            <a:r>
              <a:rPr lang="fr-FR" dirty="0" err="1"/>
              <a:t>your</a:t>
            </a:r>
            <a:r>
              <a:rPr lang="fr-FR" dirty="0"/>
              <a:t> </a:t>
            </a:r>
            <a:r>
              <a:rPr lang="fr-FR" dirty="0" err="1"/>
              <a:t>own</a:t>
            </a:r>
            <a:r>
              <a:rPr lang="fr-FR" dirty="0"/>
              <a:t> </a:t>
            </a:r>
            <a:r>
              <a:rPr lang="fr-FR" dirty="0" err="1" smtClean="0"/>
              <a:t>device</a:t>
            </a:r>
            <a:r>
              <a:rPr lang="fr-FR" dirty="0" smtClean="0"/>
              <a:t> » </a:t>
            </a:r>
            <a:endParaRPr lang="fr-FR" dirty="0"/>
          </a:p>
          <a:p>
            <a:pPr lvl="1" rtl="0">
              <a:buFont typeface="Arial" panose="020B0604020202020204" pitchFamily="34" charset="0"/>
              <a:buChar char="•"/>
            </a:pPr>
            <a:r>
              <a:rPr lang="fr-FR" dirty="0"/>
              <a:t>Collaboration en ligne</a:t>
            </a:r>
          </a:p>
          <a:p>
            <a:pPr lvl="1" rtl="0">
              <a:buFont typeface="Arial" panose="020B0604020202020204" pitchFamily="34" charset="0"/>
              <a:buChar char="•"/>
            </a:pPr>
            <a:r>
              <a:rPr lang="fr-FR" dirty="0"/>
              <a:t>Communications vidéo</a:t>
            </a:r>
          </a:p>
          <a:p>
            <a:pPr lvl="1" rtl="0">
              <a:buFont typeface="Arial" panose="020B0604020202020204" pitchFamily="34" charset="0"/>
              <a:buChar char="•"/>
            </a:pPr>
            <a:r>
              <a:rPr lang="fr-FR" dirty="0"/>
              <a:t>Cloud </a:t>
            </a:r>
            <a:r>
              <a:rPr lang="fr-FR" dirty="0" err="1" smtClean="0"/>
              <a:t>computing</a:t>
            </a:r>
            <a:r>
              <a:rPr lang="fr-FR" dirty="0" smtClean="0"/>
              <a:t> </a:t>
            </a:r>
            <a:r>
              <a:rPr lang="fr-FR" b="1" dirty="0" smtClean="0">
                <a:solidFill>
                  <a:srgbClr val="FF0000"/>
                </a:solidFill>
              </a:rPr>
              <a:t>(avez vous votre cloud)</a:t>
            </a:r>
            <a:endParaRPr lang="fr-FR" b="1" dirty="0">
              <a:solidFill>
                <a:srgbClr val="FF0000"/>
              </a:solidFill>
            </a:endParaRP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Tendances des réseaux</a:t>
            </a:r>
            <a:r>
              <a:rPr lang="en-US" altLang="en-US" dirty="0"/>
              <a:t/>
            </a:r>
            <a:br>
              <a:rPr lang="en-US" altLang="en-US" dirty="0"/>
            </a:br>
            <a:r>
              <a:rPr lang="fr-FR"/>
              <a:t>Apportez votre propre appareil</a:t>
            </a:r>
          </a:p>
        </p:txBody>
      </p:sp>
      <p:sp>
        <p:nvSpPr>
          <p:cNvPr id="13315" name="Content Placeholder 2"/>
          <p:cNvSpPr>
            <a:spLocks noGrp="1"/>
          </p:cNvSpPr>
          <p:nvPr>
            <p:ph idx="1"/>
          </p:nvPr>
        </p:nvSpPr>
        <p:spPr>
          <a:xfrm>
            <a:off x="5322019" y="274320"/>
            <a:ext cx="3529770" cy="4315609"/>
          </a:xfrm>
        </p:spPr>
        <p:txBody>
          <a:bodyPr/>
          <a:lstStyle/>
          <a:p>
            <a:pPr marL="0" indent="0" rtl="0">
              <a:buNone/>
            </a:pPr>
            <a:r>
              <a:rPr lang="fr-FR" dirty="0"/>
              <a:t>BYOD </a:t>
            </a:r>
            <a:r>
              <a:rPr lang="fr-FR" dirty="0" smtClean="0"/>
              <a:t>« </a:t>
            </a:r>
            <a:r>
              <a:rPr lang="fr-FR" dirty="0" err="1" smtClean="0"/>
              <a:t>bring</a:t>
            </a:r>
            <a:r>
              <a:rPr lang="fr-FR" dirty="0" smtClean="0"/>
              <a:t> </a:t>
            </a:r>
            <a:r>
              <a:rPr lang="fr-FR" dirty="0" err="1" smtClean="0"/>
              <a:t>your</a:t>
            </a:r>
            <a:r>
              <a:rPr lang="fr-FR" dirty="0" smtClean="0"/>
              <a:t> </a:t>
            </a:r>
            <a:r>
              <a:rPr lang="fr-FR" dirty="0" err="1" smtClean="0"/>
              <a:t>own</a:t>
            </a:r>
            <a:r>
              <a:rPr lang="fr-FR" dirty="0" smtClean="0"/>
              <a:t> </a:t>
            </a:r>
            <a:r>
              <a:rPr lang="fr-FR" dirty="0" err="1" smtClean="0"/>
              <a:t>device</a:t>
            </a:r>
            <a:r>
              <a:rPr lang="fr-FR" dirty="0" smtClean="0"/>
              <a:t> prenez vos appareils personnels» est </a:t>
            </a:r>
            <a:r>
              <a:rPr lang="fr-FR" dirty="0"/>
              <a:t>une tendance globale majeure qui permet aux utilisateurs d'utiliser leurs propres appareils, ce qui leur donne plus de possibilités et une plus grande flexibilité. </a:t>
            </a:r>
          </a:p>
          <a:p>
            <a:pPr marL="0" indent="0" rtl="0">
              <a:buNone/>
            </a:pPr>
            <a:r>
              <a:rPr lang="fr-FR" dirty="0"/>
              <a:t>BYOD permet aux utilisateurs d'ont la liberté d'utiliser des outils personnels pour accéder aux informations et communiquer à l'aide de leur :</a:t>
            </a:r>
          </a:p>
          <a:p>
            <a:pPr lvl="1" rtl="0"/>
            <a:r>
              <a:rPr lang="fr-FR" dirty="0"/>
              <a:t>Ordinateurs portables</a:t>
            </a:r>
          </a:p>
          <a:p>
            <a:pPr lvl="1" rtl="0"/>
            <a:r>
              <a:rPr lang="fr-FR" dirty="0"/>
              <a:t>Netbooks</a:t>
            </a:r>
          </a:p>
          <a:p>
            <a:pPr lvl="1" rtl="0"/>
            <a:r>
              <a:rPr lang="fr-FR" dirty="0"/>
              <a:t>Tablettes</a:t>
            </a:r>
          </a:p>
          <a:p>
            <a:pPr lvl="1" rtl="0"/>
            <a:r>
              <a:rPr lang="fr-FR" dirty="0"/>
              <a:t>Smartphones</a:t>
            </a:r>
          </a:p>
          <a:p>
            <a:pPr marL="0" indent="0" rtl="0">
              <a:buNone/>
            </a:pPr>
            <a:r>
              <a:rPr lang="fr-FR" dirty="0" smtClean="0"/>
              <a:t>Le </a:t>
            </a:r>
            <a:r>
              <a:rPr lang="fr-FR" dirty="0"/>
              <a:t>BYOD, c'est pour tout type d'appareil, quel que soit son propriétaire, et partout.</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pPr rtl="0"/>
            <a:r>
              <a:rPr lang="fr-FR" sz="1600"/>
              <a:t>Tendances des réseaux</a:t>
            </a:r>
            <a:r>
              <a:rPr lang="en-US" altLang="en-US" dirty="0"/>
              <a:t/>
            </a:r>
            <a:br>
              <a:rPr lang="en-US" altLang="en-US" dirty="0"/>
            </a:br>
            <a:r>
              <a:rPr lang="fr-FR"/>
              <a:t>Collaboration en ligne</a:t>
            </a:r>
          </a:p>
        </p:txBody>
      </p:sp>
      <p:sp>
        <p:nvSpPr>
          <p:cNvPr id="13315" name="Content Placeholder 2"/>
          <p:cNvSpPr>
            <a:spLocks noGrp="1"/>
          </p:cNvSpPr>
          <p:nvPr>
            <p:ph idx="1"/>
          </p:nvPr>
        </p:nvSpPr>
        <p:spPr>
          <a:xfrm>
            <a:off x="5357877" y="684643"/>
            <a:ext cx="3529770" cy="3754495"/>
          </a:xfrm>
        </p:spPr>
        <p:txBody>
          <a:bodyPr/>
          <a:lstStyle/>
          <a:p>
            <a:pPr rtl="0"/>
            <a:r>
              <a:rPr lang="fr-FR"/>
              <a:t>Collaborer et travailler avec d'autres personnes au sein du réseau sur des projets communs.</a:t>
            </a:r>
          </a:p>
          <a:p>
            <a:pPr rtl="0"/>
            <a:r>
              <a:rPr lang="fr-FR"/>
              <a:t>Les outils de collaboration, y compris Cisco WebEx (illustré dans la figure), permettent aux utilisateurs de se connecter et d'interagir instantanément.</a:t>
            </a:r>
          </a:p>
          <a:p>
            <a:pPr rtl="0"/>
            <a:r>
              <a:rPr lang="fr-FR"/>
              <a:t>La collaboration est une très grande priorité pour les entreprises et de l'éducation.</a:t>
            </a:r>
          </a:p>
          <a:p>
            <a:pPr rtl="0"/>
            <a:r>
              <a:rPr lang="fr-FR"/>
              <a:t>Cisco Webex Teams est un outil de collaboration multifonctionnel.</a:t>
            </a:r>
          </a:p>
          <a:p>
            <a:pPr lvl="1" rtl="0">
              <a:buFont typeface="Arial" panose="020B0604020202020204" pitchFamily="34" charset="0"/>
              <a:buChar char="•"/>
            </a:pPr>
            <a:r>
              <a:rPr lang="fr-FR"/>
              <a:t>envoyer des messages instantanés </a:t>
            </a:r>
          </a:p>
          <a:p>
            <a:pPr lvl="1" rtl="0">
              <a:buFont typeface="Arial" panose="020B0604020202020204" pitchFamily="34" charset="0"/>
              <a:buChar char="•"/>
            </a:pPr>
            <a:r>
              <a:rPr lang="fr-FR"/>
              <a:t>publier une image</a:t>
            </a:r>
          </a:p>
          <a:p>
            <a:pPr lvl="1" rtl="0">
              <a:buFont typeface="Arial" panose="020B0604020202020204" pitchFamily="34" charset="0"/>
              <a:buChar char="•"/>
            </a:pPr>
            <a:r>
              <a:rPr lang="fr-FR"/>
              <a:t>publier des vidéos et des liens</a:t>
            </a:r>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Tendances des réseaux</a:t>
            </a:r>
            <a:r>
              <a:rPr lang="en-US" altLang="en-US" dirty="0"/>
              <a:t/>
            </a:r>
            <a:br>
              <a:rPr lang="en-US" altLang="en-US" dirty="0"/>
            </a:br>
            <a:r>
              <a:rPr lang="fr-FR"/>
              <a:t>Communication vidéo</a:t>
            </a:r>
          </a:p>
        </p:txBody>
      </p:sp>
      <p:sp>
        <p:nvSpPr>
          <p:cNvPr id="13315" name="Content Placeholder 2"/>
          <p:cNvSpPr>
            <a:spLocks noGrp="1"/>
          </p:cNvSpPr>
          <p:nvPr>
            <p:ph idx="1"/>
          </p:nvPr>
        </p:nvSpPr>
        <p:spPr>
          <a:xfrm>
            <a:off x="313268" y="802758"/>
            <a:ext cx="7929584" cy="2482309"/>
          </a:xfrm>
        </p:spPr>
        <p:txBody>
          <a:bodyPr/>
          <a:lstStyle/>
          <a:p>
            <a:pPr rtl="0">
              <a:buFont typeface="Arial" panose="020B0604020202020204" pitchFamily="34" charset="0"/>
              <a:buChar char="•"/>
            </a:pPr>
            <a:r>
              <a:rPr lang="fr-FR" sz="1800"/>
              <a:t>Les appels vidéo sont faits à n'importe qui, quel que soit l'endroit où ils se trouvent.</a:t>
            </a:r>
          </a:p>
          <a:p>
            <a:pPr rtl="0">
              <a:buFont typeface="Arial" panose="020B0604020202020204" pitchFamily="34" charset="0"/>
              <a:buChar char="•"/>
            </a:pPr>
            <a:r>
              <a:rPr lang="fr-FR" sz="1800"/>
              <a:t>La vidéo conférence est un outil puissant pour communiquer avec d'autres utilisateurs à distance, tant au niveau régional qu'international.</a:t>
            </a:r>
          </a:p>
          <a:p>
            <a:pPr rtl="0">
              <a:buFont typeface="Arial" panose="020B0604020202020204" pitchFamily="34" charset="0"/>
              <a:buChar char="•"/>
            </a:pPr>
            <a:r>
              <a:rPr lang="fr-FR" sz="1800"/>
              <a:t>La vidéo devient une exigence essentielle pour une collaboration efficace.</a:t>
            </a:r>
          </a:p>
          <a:p>
            <a:pPr rtl="0">
              <a:buFont typeface="Arial" panose="020B0604020202020204" pitchFamily="34" charset="0"/>
              <a:buChar char="•"/>
            </a:pPr>
            <a:r>
              <a:rPr lang="fr-FR" sz="1800"/>
              <a:t>Cisco TelePresence puissances est une façon de travailler où tout le monde, partout</a:t>
            </a:r>
            <a:r>
              <a:rPr lang="fr-FR"/>
              <a:t>. </a:t>
            </a:r>
            <a:r>
              <a:rPr lang="fr-FR" sz="180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pPr rtl="0"/>
            <a:r>
              <a:rPr lang="fr-FR" sz="1600"/>
              <a:t>Tendances des réseaux</a:t>
            </a:r>
            <a:r>
              <a:rPr lang="en-US" altLang="en-US" dirty="0"/>
              <a:t/>
            </a:r>
            <a:br>
              <a:rPr lang="en-US" altLang="en-US" dirty="0"/>
            </a:br>
            <a:r>
              <a:rPr lang="fr-FR"/>
              <a:t>Cloud Computing</a:t>
            </a:r>
          </a:p>
        </p:txBody>
      </p:sp>
      <p:sp>
        <p:nvSpPr>
          <p:cNvPr id="13315" name="Content Placeholder 2"/>
          <p:cNvSpPr>
            <a:spLocks noGrp="1"/>
          </p:cNvSpPr>
          <p:nvPr>
            <p:ph idx="1"/>
          </p:nvPr>
        </p:nvSpPr>
        <p:spPr>
          <a:xfrm>
            <a:off x="87549" y="1031631"/>
            <a:ext cx="8861997" cy="3224328"/>
          </a:xfrm>
        </p:spPr>
        <p:txBody>
          <a:bodyPr/>
          <a:lstStyle/>
          <a:p>
            <a:pPr marL="0" indent="0" rtl="0">
              <a:buNone/>
            </a:pPr>
            <a:r>
              <a:rPr lang="fr-FR"/>
              <a:t>Le cloud computing est une tendance globale qui nous permet de stocker des fichiers personnels ou la sauvegarde nos données sur des serveurs sur Internet. </a:t>
            </a:r>
          </a:p>
          <a:p>
            <a:pPr lvl="1" rtl="0"/>
            <a:r>
              <a:rPr lang="fr-FR"/>
              <a:t>Les applications sont également accessibles via le Cloud.</a:t>
            </a:r>
          </a:p>
          <a:p>
            <a:pPr lvl="1" rtl="0"/>
            <a:r>
              <a:rPr lang="fr-FR"/>
              <a:t>Permet aux entreprises de livrer sur n'importe quel appareil partout dans le monde.</a:t>
            </a:r>
          </a:p>
          <a:p>
            <a:pPr marL="0" indent="0">
              <a:buNone/>
            </a:pPr>
            <a:endParaRPr lang="en-CA" altLang="en-US" dirty="0"/>
          </a:p>
          <a:p>
            <a:pPr marL="0" indent="0" rtl="0">
              <a:buNone/>
            </a:pPr>
            <a:r>
              <a:rPr lang="fr-FR"/>
              <a:t>Le cloud computing fonctionne grâce aux centres de données. </a:t>
            </a:r>
          </a:p>
          <a:p>
            <a:pPr lvl="1" rtl="0"/>
            <a:r>
              <a:rPr lang="fr-FR"/>
              <a:t>Les petites entreprises qui ne peut pas se permettre de leurs propres centres de données, louer des services de serveur et de stockage de plus grandes organisations de centre de données dans le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a:t>Objectifs du module</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Titre du module : </a:t>
            </a:r>
            <a:r>
              <a:rPr lang="fr-FR" sz="1400">
                <a:solidFill>
                  <a:schemeClr val="tx1"/>
                </a:solidFill>
                <a:ea typeface="Calibri" panose="020F0502020204030204" pitchFamily="34" charset="0"/>
                <a:cs typeface="Calibri" panose="020F0502020204030204" pitchFamily="34" charset="0"/>
              </a:rPr>
              <a:t>Mise en réseau aujourd'hui</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Objectif du module</a:t>
            </a:r>
            <a:r>
              <a:rPr lang="fr-FR" sz="1400">
                <a:solidFill>
                  <a:schemeClr val="tx1"/>
                </a:solidFill>
                <a:ea typeface="Calibri" panose="020F0502020204030204" pitchFamily="34" charset="0"/>
                <a:cs typeface="Calibri" panose="020F0502020204030204" pitchFamily="34" charset="0"/>
              </a:rPr>
              <a:t>: Expliquer les progrès des technologies modernes.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940741"/>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rtl="0">
                        <a:lnSpc>
                          <a:spcPct val="107000"/>
                        </a:lnSpc>
                        <a:spcBef>
                          <a:spcPts val="0"/>
                        </a:spcBef>
                        <a:spcAft>
                          <a:spcPts val="0"/>
                        </a:spcAft>
                      </a:pPr>
                      <a:r>
                        <a:rPr lang="fr-FR" sz="1100">
                          <a:effectLst/>
                        </a:rPr>
                        <a:t>Titre du Rubrique</a:t>
                      </a:r>
                    </a:p>
                  </a:txBody>
                  <a:tcPr marL="60168" marR="60168" marT="0" marB="0"/>
                </a:tc>
                <a:tc>
                  <a:txBody>
                    <a:bodyPr/>
                    <a:lstStyle/>
                    <a:p>
                      <a:pPr marL="0" marR="0" rtl="0">
                        <a:lnSpc>
                          <a:spcPct val="107000"/>
                        </a:lnSpc>
                        <a:spcBef>
                          <a:spcPts val="0"/>
                        </a:spcBef>
                        <a:spcAft>
                          <a:spcPts val="0"/>
                        </a:spcAft>
                      </a:pPr>
                      <a:r>
                        <a:rPr lang="fr-FR" sz="1100">
                          <a:effectLst/>
                        </a:rPr>
                        <a:t>Objectif du Rubrique</a:t>
                      </a:r>
                    </a:p>
                  </a:txBody>
                  <a:tcPr marL="60168" marR="60168" marT="0" marB="0"/>
                </a:tc>
                <a:extLst>
                  <a:ext uri="{0D108BD9-81ED-4DB2-BD59-A6C34878D82A}">
                    <a16:rowId xmlns:a16="http://schemas.microsoft.com/office/drawing/2014/main" val="364302898"/>
                  </a:ext>
                </a:extLst>
              </a:tr>
              <a:tr h="263724">
                <a:tc>
                  <a:txBody>
                    <a:bodyPr/>
                    <a:lstStyle/>
                    <a:p>
                      <a:pPr marL="0" marR="0" rtl="0">
                        <a:lnSpc>
                          <a:spcPct val="107000"/>
                        </a:lnSpc>
                        <a:spcBef>
                          <a:spcPts val="0"/>
                        </a:spcBef>
                        <a:spcAft>
                          <a:spcPts val="0"/>
                        </a:spcAft>
                      </a:pPr>
                      <a:r>
                        <a:rPr lang="fr-FR" sz="1100">
                          <a:effectLst/>
                        </a:rPr>
                        <a:t>Les réseaux affectent nos vies</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ont un impact sur notre vie quotidienne.</a:t>
                      </a:r>
                    </a:p>
                  </a:txBody>
                  <a:tcPr marL="60168" marR="60168" marT="0" marB="0"/>
                </a:tc>
                <a:extLst>
                  <a:ext uri="{0D108BD9-81ED-4DB2-BD59-A6C34878D82A}">
                    <a16:rowId xmlns:a16="http://schemas.microsoft.com/office/drawing/2014/main" val="3530891527"/>
                  </a:ext>
                </a:extLst>
              </a:tr>
              <a:tr h="263724">
                <a:tc>
                  <a:txBody>
                    <a:bodyPr/>
                    <a:lstStyle/>
                    <a:p>
                      <a:pPr marL="0" marR="0" rtl="0">
                        <a:lnSpc>
                          <a:spcPct val="107000"/>
                        </a:lnSpc>
                        <a:spcBef>
                          <a:spcPts val="0"/>
                        </a:spcBef>
                        <a:spcAft>
                          <a:spcPts val="0"/>
                        </a:spcAft>
                      </a:pPr>
                      <a:r>
                        <a:rPr lang="fr-FR" sz="1100">
                          <a:effectLst/>
                        </a:rPr>
                        <a:t>Composants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périphériques hôte et réseau sont utilisés.</a:t>
                      </a:r>
                    </a:p>
                  </a:txBody>
                  <a:tcPr marL="60168" marR="60168" marT="0" marB="0"/>
                </a:tc>
                <a:extLst>
                  <a:ext uri="{0D108BD9-81ED-4DB2-BD59-A6C34878D82A}">
                    <a16:rowId xmlns:a16="http://schemas.microsoft.com/office/drawing/2014/main" val="662892947"/>
                  </a:ext>
                </a:extLst>
              </a:tr>
              <a:tr h="254659">
                <a:tc>
                  <a:txBody>
                    <a:bodyPr/>
                    <a:lstStyle/>
                    <a:p>
                      <a:pPr marL="0" marR="0" rtl="0">
                        <a:lnSpc>
                          <a:spcPct val="107000"/>
                        </a:lnSpc>
                        <a:spcBef>
                          <a:spcPts val="0"/>
                        </a:spcBef>
                        <a:spcAft>
                          <a:spcPts val="0"/>
                        </a:spcAft>
                      </a:pPr>
                      <a:r>
                        <a:rPr lang="fr-FR" sz="1100">
                          <a:effectLst/>
                        </a:rPr>
                        <a:t>Topologies et représentations du réseau</a:t>
                      </a:r>
                    </a:p>
                  </a:txBody>
                  <a:tcPr marL="60168" marR="60168" marT="0" marB="0"/>
                </a:tc>
                <a:tc>
                  <a:txBody>
                    <a:bodyPr/>
                    <a:lstStyle/>
                    <a:p>
                      <a:pPr marL="0" marR="0" rtl="0">
                        <a:lnSpc>
                          <a:spcPct val="107000"/>
                        </a:lnSpc>
                        <a:spcBef>
                          <a:spcPts val="0"/>
                        </a:spcBef>
                        <a:spcAft>
                          <a:spcPts val="0"/>
                        </a:spcAft>
                      </a:pPr>
                      <a:r>
                        <a:rPr lang="fr-FR" sz="1100">
                          <a:effectLst/>
                        </a:rPr>
                        <a:t>Expliquer les représentations du réseau et comment elles sont utilisées dans les topologies.</a:t>
                      </a:r>
                    </a:p>
                  </a:txBody>
                  <a:tcPr marL="60168" marR="60168" marT="0" marB="0"/>
                </a:tc>
                <a:extLst>
                  <a:ext uri="{0D108BD9-81ED-4DB2-BD59-A6C34878D82A}">
                    <a16:rowId xmlns:a16="http://schemas.microsoft.com/office/drawing/2014/main" val="1283686363"/>
                  </a:ext>
                </a:extLst>
              </a:tr>
              <a:tr h="249911">
                <a:tc>
                  <a:txBody>
                    <a:bodyPr/>
                    <a:lstStyle/>
                    <a:p>
                      <a:pPr marL="0" marR="0" rtl="0">
                        <a:lnSpc>
                          <a:spcPct val="107000"/>
                        </a:lnSpc>
                        <a:spcBef>
                          <a:spcPts val="0"/>
                        </a:spcBef>
                        <a:spcAft>
                          <a:spcPts val="0"/>
                        </a:spcAft>
                      </a:pPr>
                      <a:r>
                        <a:rPr lang="fr-FR" sz="1100">
                          <a:effectLst/>
                        </a:rPr>
                        <a:t>Types courants de réseaux</a:t>
                      </a:r>
                    </a:p>
                  </a:txBody>
                  <a:tcPr marL="60168" marR="60168" marT="0" marB="0"/>
                </a:tc>
                <a:tc>
                  <a:txBody>
                    <a:bodyPr/>
                    <a:lstStyle/>
                    <a:p>
                      <a:pPr marL="0" marR="0" rtl="0">
                        <a:lnSpc>
                          <a:spcPct val="107000"/>
                        </a:lnSpc>
                        <a:spcBef>
                          <a:spcPts val="0"/>
                        </a:spcBef>
                        <a:spcAft>
                          <a:spcPts val="0"/>
                        </a:spcAft>
                      </a:pPr>
                      <a:r>
                        <a:rPr lang="fr-FR" sz="1100">
                          <a:effectLst/>
                        </a:rPr>
                        <a:t>Comparer les caractéristiques des types courants de réseaux.</a:t>
                      </a:r>
                    </a:p>
                  </a:txBody>
                  <a:tcPr marL="60168" marR="60168" marT="0" marB="0"/>
                </a:tc>
                <a:extLst>
                  <a:ext uri="{0D108BD9-81ED-4DB2-BD59-A6C34878D82A}">
                    <a16:rowId xmlns:a16="http://schemas.microsoft.com/office/drawing/2014/main" val="2466644772"/>
                  </a:ext>
                </a:extLst>
              </a:tr>
              <a:tr h="263724">
                <a:tc>
                  <a:txBody>
                    <a:bodyPr/>
                    <a:lstStyle/>
                    <a:p>
                      <a:pPr marL="0" marR="0" rtl="0">
                        <a:lnSpc>
                          <a:spcPct val="107000"/>
                        </a:lnSpc>
                        <a:spcBef>
                          <a:spcPts val="0"/>
                        </a:spcBef>
                        <a:spcAft>
                          <a:spcPts val="0"/>
                        </a:spcAft>
                      </a:pPr>
                      <a:r>
                        <a:rPr lang="fr-FR" sz="1100">
                          <a:effectLst/>
                        </a:rPr>
                        <a:t>Connexions Internet</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LAN et WAN s'interconnectent à Internet.</a:t>
                      </a:r>
                    </a:p>
                  </a:txBody>
                  <a:tcPr marL="60168" marR="60168" marT="0" marB="0"/>
                </a:tc>
                <a:extLst>
                  <a:ext uri="{0D108BD9-81ED-4DB2-BD59-A6C34878D82A}">
                    <a16:rowId xmlns:a16="http://schemas.microsoft.com/office/drawing/2014/main" val="2893854660"/>
                  </a:ext>
                </a:extLst>
              </a:tr>
              <a:tr h="287720">
                <a:tc>
                  <a:txBody>
                    <a:bodyPr/>
                    <a:lstStyle/>
                    <a:p>
                      <a:pPr marL="0" marR="0" rtl="0">
                        <a:lnSpc>
                          <a:spcPct val="107000"/>
                        </a:lnSpc>
                        <a:spcBef>
                          <a:spcPts val="0"/>
                        </a:spcBef>
                        <a:spcAft>
                          <a:spcPts val="0"/>
                        </a:spcAft>
                      </a:pPr>
                      <a:r>
                        <a:rPr lang="fr-FR" sz="1100">
                          <a:effectLst/>
                        </a:rPr>
                        <a:t>Réseaux fiables</a:t>
                      </a:r>
                    </a:p>
                  </a:txBody>
                  <a:tcPr marL="60168" marR="60168" marT="0" marB="0"/>
                </a:tc>
                <a:tc>
                  <a:txBody>
                    <a:bodyPr/>
                    <a:lstStyle/>
                    <a:p>
                      <a:pPr marL="0" marR="0" rtl="0">
                        <a:lnSpc>
                          <a:spcPct val="107000"/>
                        </a:lnSpc>
                        <a:spcBef>
                          <a:spcPts val="0"/>
                        </a:spcBef>
                        <a:spcAft>
                          <a:spcPts val="0"/>
                        </a:spcAft>
                      </a:pPr>
                      <a:r>
                        <a:rPr lang="fr-FR" sz="1100">
                          <a:effectLst/>
                        </a:rPr>
                        <a:t>Décrire les quatre conditions de base pour disposer d'un réseau fiable.</a:t>
                      </a:r>
                    </a:p>
                  </a:txBody>
                  <a:tcPr marL="60168" marR="60168" marT="0" marB="0"/>
                </a:tc>
                <a:extLst>
                  <a:ext uri="{0D108BD9-81ED-4DB2-BD59-A6C34878D82A}">
                    <a16:rowId xmlns:a16="http://schemas.microsoft.com/office/drawing/2014/main" val="811040832"/>
                  </a:ext>
                </a:extLst>
              </a:tr>
              <a:tr h="406548">
                <a:tc>
                  <a:txBody>
                    <a:bodyPr/>
                    <a:lstStyle/>
                    <a:p>
                      <a:pPr marL="0" marR="0" rtl="0">
                        <a:lnSpc>
                          <a:spcPct val="107000"/>
                        </a:lnSpc>
                        <a:spcBef>
                          <a:spcPts val="0"/>
                        </a:spcBef>
                        <a:spcAft>
                          <a:spcPts val="0"/>
                        </a:spcAft>
                      </a:pPr>
                      <a:r>
                        <a:rPr lang="fr-FR" sz="1100">
                          <a:effectLst/>
                        </a:rPr>
                        <a:t>Tendances en matière de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tendances telles que le BYOD, la collaboration en ligne, la vidéo et le cloud computing changent la façon dont nous interagissons.</a:t>
                      </a:r>
                    </a:p>
                  </a:txBody>
                  <a:tcPr marL="60168" marR="60168" marT="0" marB="0"/>
                </a:tc>
                <a:extLst>
                  <a:ext uri="{0D108BD9-81ED-4DB2-BD59-A6C34878D82A}">
                    <a16:rowId xmlns:a16="http://schemas.microsoft.com/office/drawing/2014/main" val="2031869363"/>
                  </a:ext>
                </a:extLst>
              </a:tr>
              <a:tr h="287720">
                <a:tc>
                  <a:txBody>
                    <a:bodyPr/>
                    <a:lstStyle/>
                    <a:p>
                      <a:pPr marL="0" marR="0" rtl="0">
                        <a:lnSpc>
                          <a:spcPct val="107000"/>
                        </a:lnSpc>
                        <a:spcBef>
                          <a:spcPts val="0"/>
                        </a:spcBef>
                        <a:spcAft>
                          <a:spcPts val="0"/>
                        </a:spcAft>
                      </a:pPr>
                      <a:r>
                        <a:rPr lang="fr-FR" sz="1100">
                          <a:effectLst/>
                        </a:rPr>
                        <a:t>Sécurité du réseau</a:t>
                      </a:r>
                    </a:p>
                  </a:txBody>
                  <a:tcPr marL="60168" marR="60168" marT="0" marB="0"/>
                </a:tc>
                <a:tc>
                  <a:txBody>
                    <a:bodyPr/>
                    <a:lstStyle/>
                    <a:p>
                      <a:pPr marL="0" marR="0" rtl="0">
                        <a:lnSpc>
                          <a:spcPct val="107000"/>
                        </a:lnSpc>
                        <a:spcBef>
                          <a:spcPts val="0"/>
                        </a:spcBef>
                        <a:spcAft>
                          <a:spcPts val="0"/>
                        </a:spcAft>
                      </a:pPr>
                      <a:r>
                        <a:rPr lang="fr-FR" sz="1100">
                          <a:effectLst/>
                        </a:rPr>
                        <a:t>Identifier quelques menaces de sécurité de base et une solution pour tous les réseaux.</a:t>
                      </a:r>
                    </a:p>
                  </a:txBody>
                  <a:tcPr marL="60168" marR="60168" marT="0" marB="0"/>
                </a:tc>
                <a:extLst>
                  <a:ext uri="{0D108BD9-81ED-4DB2-BD59-A6C34878D82A}">
                    <a16:rowId xmlns:a16="http://schemas.microsoft.com/office/drawing/2014/main" val="2746633774"/>
                  </a:ext>
                </a:extLst>
              </a:tr>
              <a:tr h="263724">
                <a:tc>
                  <a:txBody>
                    <a:bodyPr/>
                    <a:lstStyle/>
                    <a:p>
                      <a:pPr marL="0" marR="0" rtl="0">
                        <a:lnSpc>
                          <a:spcPct val="107000"/>
                        </a:lnSpc>
                        <a:spcBef>
                          <a:spcPts val="0"/>
                        </a:spcBef>
                        <a:spcAft>
                          <a:spcPts val="0"/>
                        </a:spcAft>
                      </a:pPr>
                      <a:r>
                        <a:rPr lang="fr-FR" sz="1100">
                          <a:effectLst/>
                        </a:rPr>
                        <a:t>Professionnel de l'IT</a:t>
                      </a:r>
                    </a:p>
                  </a:txBody>
                  <a:tcPr marL="60168" marR="60168" marT="0" marB="0"/>
                </a:tc>
                <a:tc>
                  <a:txBody>
                    <a:bodyPr/>
                    <a:lstStyle/>
                    <a:p>
                      <a:pPr marL="0" marR="0" rtl="0">
                        <a:lnSpc>
                          <a:spcPct val="107000"/>
                        </a:lnSpc>
                        <a:spcBef>
                          <a:spcPts val="0"/>
                        </a:spcBef>
                        <a:spcAft>
                          <a:spcPts val="0"/>
                        </a:spcAft>
                      </a:pPr>
                      <a:r>
                        <a:rPr lang="fr-FR" sz="1100">
                          <a:effectLst/>
                        </a:rPr>
                        <a:t>Expliquer les possibilités d'emploi dans le domaine des réseaux.</a:t>
                      </a: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pPr rtl="0"/>
            <a:r>
              <a:rPr lang="fr-FR" sz="1600"/>
              <a:t>Tendances des réseaux</a:t>
            </a:r>
            <a:r>
              <a:rPr lang="en-US" altLang="en-US" dirty="0"/>
              <a:t/>
            </a:r>
            <a:br>
              <a:rPr lang="en-US" altLang="en-US" dirty="0"/>
            </a:br>
            <a:r>
              <a:rPr lang="fr-FR"/>
              <a:t>Cloud Computing (suite) </a:t>
            </a:r>
          </a:p>
        </p:txBody>
      </p:sp>
      <p:sp>
        <p:nvSpPr>
          <p:cNvPr id="13315" name="Content Placeholder 2"/>
          <p:cNvSpPr>
            <a:spLocks noGrp="1"/>
          </p:cNvSpPr>
          <p:nvPr>
            <p:ph idx="1"/>
          </p:nvPr>
        </p:nvSpPr>
        <p:spPr>
          <a:xfrm>
            <a:off x="152400" y="1073425"/>
            <a:ext cx="8850813" cy="3616339"/>
          </a:xfrm>
        </p:spPr>
        <p:txBody>
          <a:bodyPr/>
          <a:lstStyle/>
          <a:p>
            <a:pPr marL="0" indent="0" rtl="0">
              <a:buNone/>
            </a:pPr>
            <a:r>
              <a:rPr lang="fr-FR" sz="1400" dirty="0"/>
              <a:t>Quatre types de </a:t>
            </a:r>
            <a:r>
              <a:rPr lang="fr-FR" sz="1400" dirty="0" err="1"/>
              <a:t>clouds</a:t>
            </a:r>
            <a:r>
              <a:rPr lang="fr-FR" sz="1400" dirty="0"/>
              <a:t>:</a:t>
            </a:r>
          </a:p>
          <a:p>
            <a:pPr lvl="1" rtl="0">
              <a:buFont typeface="Arial" panose="020B0604020202020204" pitchFamily="34" charset="0"/>
              <a:buChar char="•"/>
            </a:pPr>
            <a:r>
              <a:rPr lang="fr-FR" dirty="0" err="1"/>
              <a:t>Clouds</a:t>
            </a:r>
            <a:r>
              <a:rPr lang="fr-FR" dirty="0"/>
              <a:t> publics</a:t>
            </a:r>
          </a:p>
          <a:p>
            <a:pPr lvl="2" rtl="0">
              <a:buFont typeface="Arial" panose="020B0604020202020204" pitchFamily="34" charset="0"/>
              <a:buChar char="•"/>
            </a:pPr>
            <a:r>
              <a:rPr lang="fr-FR" sz="1400" dirty="0"/>
              <a:t>Applications et les services sont mises à disposition du grand public via un modèle de facturation par l'utilisation ou gratuitement.</a:t>
            </a:r>
          </a:p>
          <a:p>
            <a:pPr lvl="1" rtl="0">
              <a:buFont typeface="Arial" panose="020B0604020202020204" pitchFamily="34" charset="0"/>
              <a:buChar char="•"/>
            </a:pPr>
            <a:r>
              <a:rPr lang="fr-FR" dirty="0" err="1"/>
              <a:t>Clouds</a:t>
            </a:r>
            <a:r>
              <a:rPr lang="fr-FR" dirty="0"/>
              <a:t> privés</a:t>
            </a:r>
          </a:p>
          <a:p>
            <a:pPr lvl="2" rtl="0">
              <a:buFont typeface="Arial" panose="020B0604020202020204" pitchFamily="34" charset="0"/>
              <a:buChar char="•"/>
            </a:pPr>
            <a:r>
              <a:rPr lang="fr-FR" sz="1400" dirty="0"/>
              <a:t>Destiné à une organisation ou une entité spécifique telle que le gouvernement.</a:t>
            </a:r>
          </a:p>
          <a:p>
            <a:pPr lvl="1" rtl="0">
              <a:buFont typeface="Arial" panose="020B0604020202020204" pitchFamily="34" charset="0"/>
              <a:buChar char="•"/>
            </a:pPr>
            <a:r>
              <a:rPr lang="fr-FR" dirty="0" err="1"/>
              <a:t>Clouds</a:t>
            </a:r>
            <a:r>
              <a:rPr lang="fr-FR" dirty="0"/>
              <a:t> hybrides</a:t>
            </a:r>
          </a:p>
          <a:p>
            <a:pPr lvl="2" rtl="0">
              <a:buFont typeface="Arial" panose="020B0604020202020204" pitchFamily="34" charset="0"/>
              <a:buChar char="•"/>
            </a:pPr>
            <a:r>
              <a:rPr lang="fr-FR" sz="1400" dirty="0"/>
              <a:t>Composée de deux ou plusieurs types de Cloud – par exemple, partie personnalisé et partie public. </a:t>
            </a:r>
          </a:p>
          <a:p>
            <a:pPr lvl="2" rtl="0">
              <a:buFont typeface="Arial" panose="020B0604020202020204" pitchFamily="34" charset="0"/>
              <a:buChar char="•"/>
            </a:pPr>
            <a:r>
              <a:rPr lang="fr-FR" sz="1400" dirty="0"/>
              <a:t>Chaque partie reste un objet distinct, mais toutes deux sont reliées par la même architecture.</a:t>
            </a:r>
          </a:p>
          <a:p>
            <a:pPr lvl="1" rtl="0">
              <a:buFont typeface="Arial" panose="020B0604020202020204" pitchFamily="34" charset="0"/>
              <a:buChar char="•"/>
            </a:pPr>
            <a:r>
              <a:rPr lang="fr-FR" dirty="0" err="1"/>
              <a:t>Clouds</a:t>
            </a:r>
            <a:r>
              <a:rPr lang="fr-FR" dirty="0"/>
              <a:t> personnalisés</a:t>
            </a:r>
          </a:p>
          <a:p>
            <a:pPr lvl="2" rtl="0">
              <a:buFont typeface="Arial" panose="020B0604020202020204" pitchFamily="34" charset="0"/>
              <a:buChar char="•"/>
            </a:pPr>
            <a:r>
              <a:rPr lang="fr-FR" sz="1400" dirty="0" err="1"/>
              <a:t>Clouds</a:t>
            </a:r>
            <a:r>
              <a:rPr lang="fr-FR" sz="1400" dirty="0"/>
              <a:t> créés pour répondre aux besoins d'un secteur particulier, par ex. les soins de santé ou les médias </a:t>
            </a:r>
          </a:p>
          <a:p>
            <a:pPr lvl="2" rtl="0">
              <a:buFont typeface="Arial" panose="020B0604020202020204" pitchFamily="34" charset="0"/>
              <a:buChar char="•"/>
            </a:pPr>
            <a:r>
              <a:rPr lang="fr-FR" sz="1400" dirty="0"/>
              <a:t>Ils peuvent être privés ou publics.</a:t>
            </a:r>
          </a:p>
          <a:p>
            <a:pPr marL="261937" lvl="2" indent="0">
              <a:buNone/>
            </a:pPr>
            <a:endParaRPr lang="en-CA" altLang="en-US" sz="1100" dirty="0"/>
          </a:p>
          <a:p>
            <a:pPr lvl="1"/>
            <a:endParaRPr lang="en-CA" altLang="en-US" sz="1200" dirty="0"/>
          </a:p>
          <a:p>
            <a:pPr lvl="1"/>
            <a:endParaRPr lang="en-CA" altLang="en-US" sz="1200" dirty="0"/>
          </a:p>
        </p:txBody>
      </p:sp>
    </p:spTree>
    <p:extLst>
      <p:ext uri="{BB962C8B-B14F-4D97-AF65-F5344CB8AC3E}">
        <p14:creationId xmlns:p14="http://schemas.microsoft.com/office/powerpoint/2010/main" val="2020466046"/>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dirty="0"/>
              <a:t>Tendances des réseaux</a:t>
            </a:r>
            <a:r>
              <a:rPr lang="en-US" altLang="en-US" dirty="0"/>
              <a:t/>
            </a:r>
            <a:br>
              <a:rPr lang="en-US" altLang="en-US" dirty="0"/>
            </a:br>
            <a:r>
              <a:rPr lang="fr-FR" dirty="0"/>
              <a:t>Tendances technologiques à la </a:t>
            </a:r>
            <a:r>
              <a:rPr lang="fr-FR" dirty="0" smtClean="0"/>
              <a:t>maison « IOT »</a:t>
            </a:r>
            <a:endParaRPr lang="fr-FR" dirty="0"/>
          </a:p>
        </p:txBody>
      </p:sp>
      <p:sp>
        <p:nvSpPr>
          <p:cNvPr id="13315" name="Content Placeholder 2"/>
          <p:cNvSpPr>
            <a:spLocks noGrp="1"/>
          </p:cNvSpPr>
          <p:nvPr>
            <p:ph idx="1"/>
          </p:nvPr>
        </p:nvSpPr>
        <p:spPr>
          <a:xfrm>
            <a:off x="4986866" y="798944"/>
            <a:ext cx="3720351" cy="3240267"/>
          </a:xfrm>
        </p:spPr>
        <p:txBody>
          <a:bodyPr/>
          <a:lstStyle/>
          <a:p>
            <a:pPr lvl="1" rtl="0">
              <a:buFont typeface="Arial" panose="020B0604020202020204" pitchFamily="34" charset="0"/>
              <a:buChar char="•"/>
            </a:pPr>
            <a:r>
              <a:rPr lang="fr-FR" dirty="0"/>
              <a:t>La technologie des maisons intelligentes est une tendance croissante qui permet d'intégrer la technologie dans les appareils de tous les jours, ce qui leur permet de s'interconnecter avec d'autres appareils.</a:t>
            </a:r>
          </a:p>
          <a:p>
            <a:pPr lvl="1" rtl="0">
              <a:buFont typeface="Arial" panose="020B0604020202020204" pitchFamily="34" charset="0"/>
              <a:buChar char="•"/>
            </a:pPr>
            <a:r>
              <a:rPr lang="fr-FR" dirty="0"/>
              <a:t>Les fours peuvent savoir à quelle heure vous préparer un repas en communiquant avec votre calendrier pour connaître l'heure à laquelle vous devez rentrer chez vous.</a:t>
            </a:r>
          </a:p>
          <a:p>
            <a:pPr lvl="1" rtl="0">
              <a:buFont typeface="Arial" panose="020B0604020202020204" pitchFamily="34" charset="0"/>
              <a:buChar char="•"/>
            </a:pPr>
            <a:r>
              <a:rPr lang="fr-FR" dirty="0"/>
              <a:t>Les technologies domestiques intelligentes sont en cours de développement et s'intègreront bientôt à toutes les pièces de la maison.</a:t>
            </a:r>
          </a:p>
          <a:p>
            <a:pPr lvl="1"/>
            <a:endParaRPr lang="en-CA" altLang="en-US" sz="1200" dirty="0"/>
          </a:p>
          <a:p>
            <a:pPr lvl="1"/>
            <a:endParaRPr lang="en-CA" altLang="en-US" sz="1200"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dirty="0"/>
              <a:t>Tendances des réseaux </a:t>
            </a:r>
            <a:r>
              <a:rPr lang="en-US" altLang="en-US" dirty="0"/>
              <a:t/>
            </a:r>
            <a:br>
              <a:rPr lang="en-US" altLang="en-US" dirty="0"/>
            </a:br>
            <a:r>
              <a:rPr lang="fr-FR" dirty="0"/>
              <a:t>Réseau sur courant électrique</a:t>
            </a:r>
          </a:p>
        </p:txBody>
      </p:sp>
      <p:sp>
        <p:nvSpPr>
          <p:cNvPr id="13315" name="Content Placeholder 2"/>
          <p:cNvSpPr>
            <a:spLocks noGrp="1"/>
          </p:cNvSpPr>
          <p:nvPr>
            <p:ph idx="1"/>
          </p:nvPr>
        </p:nvSpPr>
        <p:spPr>
          <a:xfrm>
            <a:off x="5442012" y="130779"/>
            <a:ext cx="3307538" cy="3524481"/>
          </a:xfrm>
        </p:spPr>
        <p:txBody>
          <a:bodyPr/>
          <a:lstStyle/>
          <a:p>
            <a:pPr lvl="1" rtl="0"/>
            <a:r>
              <a:rPr lang="fr-FR" dirty="0"/>
              <a:t>La mise en réseau par courant électrique peut permettre à des appareils de se connecter à un réseau local lorsque les câbles de réseau de données ou les communications sans fil ne sont pas une option viable.</a:t>
            </a:r>
          </a:p>
          <a:p>
            <a:pPr lvl="1" rtl="0"/>
            <a:r>
              <a:rPr lang="fr-FR" dirty="0"/>
              <a:t>Grâce à un adaptateur de courant électrique standard, les appareils peuvent se connecter au réseau local partout où il y a une prise électrique en envoyant des données sur certaines fréquences.</a:t>
            </a:r>
          </a:p>
          <a:p>
            <a:pPr lvl="1" rtl="0"/>
            <a:r>
              <a:rPr lang="fr-FR" dirty="0"/>
              <a:t>La mise en réseau par courant électrique est particulièrement utile lorsque les points d'accès sans fil ne peuvent pas atteindre tous les appareils de la maison.</a:t>
            </a:r>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pPr rtl="0"/>
            <a:r>
              <a:rPr lang="fr-FR" sz="1600"/>
              <a:t>Tendances des réseaux</a:t>
            </a:r>
            <a:r>
              <a:rPr lang="en-US" altLang="en-US" dirty="0"/>
              <a:t/>
            </a:r>
            <a:br>
              <a:rPr lang="en-US" altLang="en-US" dirty="0"/>
            </a:br>
            <a:r>
              <a:rPr lang="fr-FR"/>
              <a:t>Large bande sans fil</a:t>
            </a:r>
          </a:p>
        </p:txBody>
      </p:sp>
      <p:sp>
        <p:nvSpPr>
          <p:cNvPr id="13315" name="Content Placeholder 2"/>
          <p:cNvSpPr>
            <a:spLocks noGrp="1"/>
          </p:cNvSpPr>
          <p:nvPr>
            <p:ph idx="1"/>
          </p:nvPr>
        </p:nvSpPr>
        <p:spPr>
          <a:xfrm>
            <a:off x="5227352" y="798944"/>
            <a:ext cx="3673429" cy="3528980"/>
          </a:xfrm>
        </p:spPr>
        <p:txBody>
          <a:bodyPr/>
          <a:lstStyle/>
          <a:p>
            <a:pPr marL="142875" lvl="1" indent="0" rtl="0">
              <a:buNone/>
            </a:pPr>
            <a:r>
              <a:rPr lang="fr-FR" dirty="0"/>
              <a:t>Outre la DSL et câble, sans fil est une autre option utilisée pour connecter des particuliers et petites entreprises à Internet. </a:t>
            </a:r>
          </a:p>
          <a:p>
            <a:pPr lvl="2" rtl="0">
              <a:buFont typeface="Arial" panose="020B0604020202020204" pitchFamily="34" charset="0"/>
              <a:buChar char="•"/>
            </a:pPr>
            <a:r>
              <a:rPr lang="fr-FR" dirty="0"/>
              <a:t>Plus courant en milieu rural, un fournisseur d'accès Internet sans fil (WISP) est un fournisseur de services Internet qui connecte les abonnés à des points d'accès ou à des points d'échange désignés. </a:t>
            </a:r>
          </a:p>
          <a:p>
            <a:pPr lvl="2" rtl="0">
              <a:buFont typeface="Arial" panose="020B0604020202020204" pitchFamily="34" charset="0"/>
              <a:buChar char="•"/>
            </a:pPr>
            <a:r>
              <a:rPr lang="fr-FR" dirty="0"/>
              <a:t>Sans fil haut débit est une autre solution pour les domicile et petites entreprises.</a:t>
            </a:r>
          </a:p>
          <a:p>
            <a:pPr lvl="3" rtl="0">
              <a:buFont typeface="Arial" panose="020B0604020202020204" pitchFamily="34" charset="0"/>
              <a:buChar char="•"/>
            </a:pPr>
            <a:r>
              <a:rPr lang="fr-FR" dirty="0"/>
              <a:t>Utilise la même technologie cellulaire utilisée par un Smartphone.</a:t>
            </a:r>
          </a:p>
          <a:p>
            <a:pPr lvl="3" rtl="0">
              <a:buFont typeface="Arial" panose="020B0604020202020204" pitchFamily="34" charset="0"/>
              <a:buChar char="•"/>
            </a:pPr>
            <a:r>
              <a:rPr lang="fr-FR" dirty="0"/>
              <a:t>Une antenne est installée à l'extérieur de la maison pour offrir une connectivité avec ou sans fil aux périphériques du domicile</a:t>
            </a:r>
            <a:r>
              <a:rPr lang="fr-FR" dirty="0" smtClean="0"/>
              <a:t>.</a:t>
            </a:r>
          </a:p>
          <a:p>
            <a:pPr lvl="3">
              <a:buFont typeface="Arial" panose="020B0604020202020204" pitchFamily="34" charset="0"/>
              <a:buChar char="•"/>
            </a:pPr>
            <a:r>
              <a:rPr lang="fr-FR" dirty="0">
                <a:hlinkClick r:id="rId3"/>
              </a:rPr>
              <a:t>https://</a:t>
            </a:r>
            <a:r>
              <a:rPr lang="fr-FR" dirty="0" smtClean="0">
                <a:hlinkClick r:id="rId3"/>
              </a:rPr>
              <a:t>contenthub.netacad.com/itn/1.7.10</a:t>
            </a:r>
            <a:endParaRPr lang="fr-FR" dirty="0" smtClean="0"/>
          </a:p>
          <a:p>
            <a:pPr lvl="3">
              <a:buFont typeface="Arial" panose="020B0604020202020204" pitchFamily="34" charset="0"/>
              <a:buChar char="•"/>
            </a:pPr>
            <a:endParaRPr lang="fr-FR" dirty="0"/>
          </a:p>
        </p:txBody>
      </p:sp>
      <p:pic>
        <p:nvPicPr>
          <p:cNvPr id="2" name="Picture 1"/>
          <p:cNvPicPr>
            <a:picLocks noChangeAspect="1"/>
          </p:cNvPicPr>
          <p:nvPr/>
        </p:nvPicPr>
        <p:blipFill>
          <a:blip r:embed="rId4"/>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1.8 Sécurité des réseaux</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r>
              <a:rPr lang="en-US" altLang="en-US" dirty="0"/>
              <a:t/>
            </a:r>
            <a:br>
              <a:rPr lang="en-US" altLang="en-US" dirty="0"/>
            </a:br>
            <a:r>
              <a:rPr lang="fr-FR"/>
              <a:t>Menaces de sécurité</a:t>
            </a:r>
          </a:p>
        </p:txBody>
      </p:sp>
      <p:sp>
        <p:nvSpPr>
          <p:cNvPr id="13315" name="Content Placeholder 2"/>
          <p:cNvSpPr>
            <a:spLocks noGrp="1"/>
          </p:cNvSpPr>
          <p:nvPr>
            <p:ph idx="1"/>
          </p:nvPr>
        </p:nvSpPr>
        <p:spPr>
          <a:xfrm>
            <a:off x="5286792" y="361277"/>
            <a:ext cx="3673429" cy="3811173"/>
          </a:xfrm>
        </p:spPr>
        <p:txBody>
          <a:bodyPr/>
          <a:lstStyle/>
          <a:p>
            <a:pPr lvl="1" rtl="0"/>
            <a:r>
              <a:rPr lang="fr-FR" sz="1600" dirty="0"/>
              <a:t>Sécurité du réseau est désormais partie intégrante du réseau, quel que soit la taille du réseau.</a:t>
            </a:r>
          </a:p>
          <a:p>
            <a:pPr lvl="1" rtl="0"/>
            <a:r>
              <a:rPr lang="fr-FR" sz="1600" dirty="0"/>
              <a:t>La sécurité du réseau qui est mise en œuvre doit tenir compte de l'environnement tout en sécurisant les données, mais tout en permettant la qualité de service attendue du réseau.</a:t>
            </a:r>
          </a:p>
          <a:p>
            <a:pPr lvl="1" rtl="0"/>
            <a:r>
              <a:rPr lang="fr-FR" sz="1600" dirty="0"/>
              <a:t>La sécurisation d'un réseau implique l'utilisation de protocoles, de technologies, de périphériques, d'outils et de techniques permettant de sécuriser les données et de limiter les risques.</a:t>
            </a:r>
          </a:p>
          <a:p>
            <a:pPr lvl="1" rtl="0"/>
            <a:r>
              <a:rPr lang="fr-FR" sz="1600" dirty="0"/>
              <a:t>Ces risques ou menaces peuvent être externes ou internes.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r>
              <a:rPr lang="en-US" altLang="en-US" dirty="0"/>
              <a:t/>
            </a:r>
            <a:br>
              <a:rPr lang="en-US" altLang="en-US" dirty="0"/>
            </a:br>
            <a:r>
              <a:rPr lang="fr-FR"/>
              <a:t>Menaces de sécurité (suite)</a:t>
            </a:r>
          </a:p>
        </p:txBody>
      </p:sp>
      <p:sp>
        <p:nvSpPr>
          <p:cNvPr id="13315" name="Content Placeholder 2"/>
          <p:cNvSpPr>
            <a:spLocks noGrp="1"/>
          </p:cNvSpPr>
          <p:nvPr>
            <p:ph idx="1"/>
          </p:nvPr>
        </p:nvSpPr>
        <p:spPr>
          <a:xfrm>
            <a:off x="5210592" y="277856"/>
            <a:ext cx="3673429" cy="4344944"/>
          </a:xfrm>
        </p:spPr>
        <p:txBody>
          <a:bodyPr/>
          <a:lstStyle/>
          <a:p>
            <a:pPr marL="142875" lvl="1" indent="0" rtl="0">
              <a:buNone/>
            </a:pPr>
            <a:r>
              <a:rPr lang="fr-FR" sz="1600" dirty="0"/>
              <a:t>Menaces externes:</a:t>
            </a:r>
          </a:p>
          <a:p>
            <a:pPr lvl="2" rtl="0"/>
            <a:r>
              <a:rPr lang="fr-FR" sz="1600" dirty="0"/>
              <a:t>Virus, vers et chevaux de Troie</a:t>
            </a:r>
          </a:p>
          <a:p>
            <a:pPr lvl="2" rtl="0"/>
            <a:r>
              <a:rPr lang="fr-FR" sz="1600" dirty="0"/>
              <a:t>Logiciels espions et logiciels publicitaires</a:t>
            </a:r>
          </a:p>
          <a:p>
            <a:pPr lvl="2" rtl="0"/>
            <a:r>
              <a:rPr lang="fr-FR" sz="1600" dirty="0"/>
              <a:t>Attaques de type « </a:t>
            </a:r>
            <a:r>
              <a:rPr lang="fr-FR" sz="1600" dirty="0" err="1"/>
              <a:t>zero-day</a:t>
            </a:r>
            <a:r>
              <a:rPr lang="fr-FR" sz="1600" dirty="0"/>
              <a:t> »</a:t>
            </a:r>
          </a:p>
          <a:p>
            <a:pPr lvl="2" rtl="0"/>
            <a:r>
              <a:rPr lang="fr-FR" sz="1600" dirty="0" smtClean="0"/>
              <a:t>Attaques </a:t>
            </a:r>
            <a:r>
              <a:rPr lang="fr-FR" sz="1600" dirty="0"/>
              <a:t>par déni de service</a:t>
            </a:r>
          </a:p>
          <a:p>
            <a:pPr lvl="2" rtl="0"/>
            <a:r>
              <a:rPr lang="fr-FR" sz="1600" dirty="0"/>
              <a:t>Interception et vol de données</a:t>
            </a:r>
          </a:p>
          <a:p>
            <a:pPr lvl="2" rtl="0"/>
            <a:r>
              <a:rPr lang="fr-FR" sz="1600" dirty="0"/>
              <a:t>Usurpation d'identité</a:t>
            </a:r>
          </a:p>
          <a:p>
            <a:pPr lvl="1"/>
            <a:endParaRPr lang="en-CA" altLang="en-US" sz="1600" dirty="0"/>
          </a:p>
          <a:p>
            <a:pPr marL="142875" lvl="1" indent="0" rtl="0">
              <a:buNone/>
            </a:pPr>
            <a:r>
              <a:rPr lang="fr-FR" sz="1600" dirty="0"/>
              <a:t>Menaces internes:</a:t>
            </a:r>
          </a:p>
          <a:p>
            <a:pPr lvl="2" rtl="0"/>
            <a:r>
              <a:rPr lang="fr-FR" sz="1600" dirty="0"/>
              <a:t>Appareils perdus ou volés</a:t>
            </a:r>
          </a:p>
          <a:p>
            <a:pPr lvl="2" rtl="0"/>
            <a:r>
              <a:rPr lang="fr-FR" sz="1600" dirty="0"/>
              <a:t>Utilisation abusive accidentelle par les employés</a:t>
            </a:r>
          </a:p>
          <a:p>
            <a:pPr lvl="2" rtl="0"/>
            <a:r>
              <a:rPr lang="fr-FR" sz="1600" dirty="0"/>
              <a:t>Employés malveillants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pPr rtl="0"/>
            <a:r>
              <a:rPr lang="fr-FR" sz="1600"/>
              <a:t>Sécurité des réseaux</a:t>
            </a:r>
            <a:r>
              <a:rPr lang="en-US" altLang="en-US" dirty="0"/>
              <a:t/>
            </a:r>
            <a:br>
              <a:rPr lang="en-US" altLang="en-US" dirty="0"/>
            </a:br>
            <a:r>
              <a:rPr lang="fr-FR"/>
              <a:t>Solutions de sécurité</a:t>
            </a:r>
          </a:p>
        </p:txBody>
      </p:sp>
      <p:sp>
        <p:nvSpPr>
          <p:cNvPr id="13315" name="Content Placeholder 2"/>
          <p:cNvSpPr>
            <a:spLocks noGrp="1"/>
          </p:cNvSpPr>
          <p:nvPr>
            <p:ph idx="1"/>
          </p:nvPr>
        </p:nvSpPr>
        <p:spPr>
          <a:xfrm>
            <a:off x="4572000" y="917690"/>
            <a:ext cx="4410247" cy="3114446"/>
          </a:xfrm>
        </p:spPr>
        <p:txBody>
          <a:bodyPr/>
          <a:lstStyle/>
          <a:p>
            <a:pPr marL="0" indent="0" rtl="0">
              <a:buNone/>
            </a:pPr>
            <a:r>
              <a:rPr lang="fr-FR" sz="1600"/>
              <a:t>Pour cette raison, la sécurité doit être implémentée en plusieurs couches et faire appel à plusieurs solutions de sécurité.</a:t>
            </a:r>
          </a:p>
          <a:p>
            <a:pPr marL="0" indent="0" rtl="0">
              <a:buNone/>
            </a:pPr>
            <a:r>
              <a:rPr lang="fr-FR" sz="1600"/>
              <a:t>Composants de sécurité réseau pour le domicile ou de petit réseau de bureaux :</a:t>
            </a:r>
          </a:p>
          <a:p>
            <a:pPr lvl="2" rtl="0"/>
            <a:r>
              <a:rPr lang="fr-FR" sz="1600"/>
              <a:t>Logiciel antivirus et logiciel anti-espion doit être installé sur appareils.</a:t>
            </a:r>
          </a:p>
          <a:p>
            <a:pPr lvl="2" rtl="0"/>
            <a:r>
              <a:rPr lang="fr-FR" sz="1600"/>
              <a:t>Filtrage par pare-feu utilisé pour bloquer l'accès non autorisé au réseau.</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pPr rtl="0"/>
            <a:r>
              <a:rPr lang="fr-FR" sz="1600"/>
              <a:t>Sécurité des réseaux</a:t>
            </a:r>
            <a:r>
              <a:rPr lang="en-US" altLang="en-US" dirty="0"/>
              <a:t/>
            </a:r>
            <a:br>
              <a:rPr lang="en-US" altLang="en-US" dirty="0"/>
            </a:br>
            <a:r>
              <a:rPr lang="fr-FR"/>
              <a:t>Solutions de sécurité (suite)</a:t>
            </a:r>
          </a:p>
        </p:txBody>
      </p:sp>
      <p:sp>
        <p:nvSpPr>
          <p:cNvPr id="13315" name="Content Placeholder 2"/>
          <p:cNvSpPr>
            <a:spLocks noGrp="1"/>
          </p:cNvSpPr>
          <p:nvPr>
            <p:ph idx="1"/>
          </p:nvPr>
        </p:nvSpPr>
        <p:spPr>
          <a:xfrm>
            <a:off x="4311537" y="1032933"/>
            <a:ext cx="4744914" cy="3166997"/>
          </a:xfrm>
        </p:spPr>
        <p:txBody>
          <a:bodyPr/>
          <a:lstStyle/>
          <a:p>
            <a:pPr marL="142875" lvl="1" indent="0" rtl="0">
              <a:buNone/>
            </a:pPr>
            <a:r>
              <a:rPr lang="fr-FR" sz="1600" dirty="0"/>
              <a:t>Réseaux de grande taille ont des exigences de sécurité supplémentaires :</a:t>
            </a:r>
          </a:p>
          <a:p>
            <a:pPr lvl="2" rtl="0"/>
            <a:r>
              <a:rPr lang="fr-FR" sz="1600" dirty="0"/>
              <a:t>Systèmes de pare-feu dédiés</a:t>
            </a:r>
          </a:p>
          <a:p>
            <a:pPr lvl="2" rtl="0"/>
            <a:r>
              <a:rPr lang="fr-FR" sz="1600" dirty="0"/>
              <a:t>Listes de contrôle d'accès (ACL) </a:t>
            </a:r>
          </a:p>
          <a:p>
            <a:pPr lvl="2" rtl="0"/>
            <a:r>
              <a:rPr lang="fr-FR" sz="1600" dirty="0"/>
              <a:t>Systèmes de protection contre les intrusions</a:t>
            </a:r>
          </a:p>
          <a:p>
            <a:pPr lvl="2" rtl="0"/>
            <a:r>
              <a:rPr lang="fr-FR" sz="1600" dirty="0"/>
              <a:t>Réseaux privés virtuels (VPN)</a:t>
            </a:r>
          </a:p>
          <a:p>
            <a:pPr marL="142875" lvl="1" indent="0" rtl="0">
              <a:buNone/>
            </a:pPr>
            <a:r>
              <a:rPr lang="fr-FR" sz="1600" dirty="0"/>
              <a:t>L'étude de la sécurité des réseaux commence par une bonne compréhension de l'infrastructure de commutation et de routage sous-jacente</a:t>
            </a:r>
            <a:r>
              <a:rPr lang="fr-FR" sz="1600" dirty="0" smtClean="0"/>
              <a:t>.</a:t>
            </a:r>
          </a:p>
          <a:p>
            <a:pPr marL="142875" lvl="1" indent="0">
              <a:buNone/>
            </a:pPr>
            <a:r>
              <a:rPr lang="fr-FR" sz="1600" dirty="0">
                <a:hlinkClick r:id="rId3"/>
              </a:rPr>
              <a:t>https://</a:t>
            </a:r>
            <a:r>
              <a:rPr lang="fr-FR" sz="1600" dirty="0" smtClean="0">
                <a:hlinkClick r:id="rId3"/>
              </a:rPr>
              <a:t>contenthub.netacad.com/itn/1.8.3</a:t>
            </a:r>
            <a:endParaRPr lang="fr-FR" sz="1600" dirty="0" smtClean="0"/>
          </a:p>
          <a:p>
            <a:pPr marL="142875" lvl="1" indent="0">
              <a:buNone/>
            </a:pPr>
            <a:endParaRPr lang="fr-FR" sz="1600" dirty="0"/>
          </a:p>
          <a:p>
            <a:pPr marL="261937" lvl="2" indent="0">
              <a:buNone/>
            </a:pPr>
            <a:endParaRPr lang="en-CA" altLang="en-US" dirty="0"/>
          </a:p>
        </p:txBody>
      </p:sp>
      <p:pic>
        <p:nvPicPr>
          <p:cNvPr id="3" name="Picture 2"/>
          <p:cNvPicPr>
            <a:picLocks noChangeAspect="1"/>
          </p:cNvPicPr>
          <p:nvPr/>
        </p:nvPicPr>
        <p:blipFill>
          <a:blip r:embed="rId4"/>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1.9 Le professionnel de l'informatique</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1.1 Les réseaux affectent nos vies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pPr rtl="0"/>
            <a:r>
              <a:rPr lang="fr-FR" sz="1600"/>
              <a:t>Le professionnel de l'informatique</a:t>
            </a:r>
            <a:r>
              <a:rPr lang="en-US" altLang="en-US" dirty="0"/>
              <a:t/>
            </a:r>
            <a:br>
              <a:rPr lang="en-US" altLang="en-US" dirty="0"/>
            </a:br>
            <a:r>
              <a:rPr lang="fr-FR"/>
              <a:t>CCNA</a:t>
            </a:r>
          </a:p>
        </p:txBody>
      </p:sp>
      <p:sp>
        <p:nvSpPr>
          <p:cNvPr id="13315" name="Content Placeholder 2"/>
          <p:cNvSpPr>
            <a:spLocks noGrp="1"/>
          </p:cNvSpPr>
          <p:nvPr>
            <p:ph idx="1"/>
          </p:nvPr>
        </p:nvSpPr>
        <p:spPr>
          <a:xfrm>
            <a:off x="5459505" y="366990"/>
            <a:ext cx="3684495" cy="4272700"/>
          </a:xfrm>
        </p:spPr>
        <p:txBody>
          <a:bodyPr/>
          <a:lstStyle/>
          <a:p>
            <a:pPr marL="142875" lvl="1" indent="0" rtl="0">
              <a:buNone/>
            </a:pPr>
            <a:r>
              <a:rPr lang="fr-FR"/>
              <a:t>Cisco Certified Network Associate (CCNA) </a:t>
            </a:r>
          </a:p>
          <a:p>
            <a:pPr lvl="2" rtl="0">
              <a:buFont typeface="Arial" panose="020B0604020202020204" pitchFamily="34" charset="0"/>
              <a:buChar char="•"/>
            </a:pPr>
            <a:r>
              <a:rPr lang="fr-FR"/>
              <a:t>démontre que vous avez une connaissance des technologies de base </a:t>
            </a:r>
          </a:p>
          <a:p>
            <a:pPr lvl="2" rtl="0">
              <a:buFont typeface="Arial" panose="020B0604020202020204" pitchFamily="34" charset="0"/>
              <a:buChar char="•"/>
            </a:pPr>
            <a:r>
              <a:rPr lang="fr-FR"/>
              <a:t>vous assure de rester pertinent grâce aux compétences nécessaires à l'adoption de technologies de nouvelle génération.</a:t>
            </a:r>
          </a:p>
          <a:p>
            <a:pPr marL="142875" lvl="1" indent="0" rtl="0">
              <a:buNone/>
            </a:pPr>
            <a:r>
              <a:rPr lang="fr-FR"/>
              <a:t>Le nouveau centre d'intérêt du CCNA:</a:t>
            </a:r>
          </a:p>
          <a:p>
            <a:pPr lvl="2" rtl="0">
              <a:buFont typeface="Arial" panose="020B0604020202020204" pitchFamily="34" charset="0"/>
              <a:buChar char="•"/>
            </a:pPr>
            <a:r>
              <a:rPr lang="fr-FR"/>
              <a:t>Fondement de la propriété intellectuelle et questions de sécurité</a:t>
            </a:r>
          </a:p>
          <a:p>
            <a:pPr lvl="2" rtl="0">
              <a:buFont typeface="Arial" panose="020B0604020202020204" pitchFamily="34" charset="0"/>
              <a:buChar char="•"/>
            </a:pPr>
            <a:r>
              <a:rPr lang="fr-FR"/>
              <a:t>Sans fil, virtualisation, automatisation et programmabilité réseau. </a:t>
            </a:r>
          </a:p>
          <a:p>
            <a:pPr marL="142875" lvl="1" indent="0" rtl="0">
              <a:buNone/>
            </a:pPr>
            <a:r>
              <a:rPr lang="fr-FR"/>
              <a:t>De nouvelles certifications DevNet au niveau des collaborateurs, des spécialistes et des professionnels pour valider vos compétences en développement logiciel.</a:t>
            </a:r>
          </a:p>
          <a:p>
            <a:pPr marL="142875" lvl="1" indent="0" rtl="0">
              <a:buNone/>
            </a:pPr>
            <a:r>
              <a:rPr lang="fr-FR"/>
              <a:t>La certification spécialisée valide vos compétences en fonction de votre rôle et de vos intérêts professionnels.</a:t>
            </a:r>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594" y="1911871"/>
            <a:ext cx="7598042" cy="1802391"/>
          </a:xfrm>
        </p:spPr>
        <p:txBody>
          <a:bodyPr/>
          <a:lstStyle/>
          <a:p>
            <a:r>
              <a:rPr lang="fr-FR" sz="4000" dirty="0">
                <a:solidFill>
                  <a:schemeClr val="accent5">
                    <a:lumMod val="40000"/>
                    <a:lumOff val="60000"/>
                  </a:schemeClr>
                </a:solidFill>
              </a:rPr>
              <a:t>1.10 Module pratique et questionnaire </a:t>
            </a:r>
            <a:br>
              <a:rPr lang="fr-FR" sz="4000" dirty="0">
                <a:solidFill>
                  <a:schemeClr val="accent5">
                    <a:lumMod val="40000"/>
                    <a:lumOff val="60000"/>
                  </a:schemeClr>
                </a:solidFill>
              </a:rPr>
            </a:br>
            <a:r>
              <a:rPr lang="fr-FR" sz="4000" dirty="0">
                <a:solidFill>
                  <a:schemeClr val="accent5">
                    <a:lumMod val="40000"/>
                    <a:lumOff val="60000"/>
                  </a:schemeClr>
                </a:solidFill>
                <a:hlinkClick r:id="rId4"/>
              </a:rPr>
              <a:t>https://</a:t>
            </a:r>
            <a:r>
              <a:rPr lang="fr-FR" sz="4000" dirty="0" smtClean="0">
                <a:solidFill>
                  <a:schemeClr val="accent5">
                    <a:lumMod val="40000"/>
                    <a:lumOff val="60000"/>
                  </a:schemeClr>
                </a:solidFill>
                <a:hlinkClick r:id="rId4"/>
              </a:rPr>
              <a:t>contenthub.netacad.com/itn/1.10.2</a:t>
            </a:r>
            <a:r>
              <a:rPr lang="fr-FR" sz="4000" dirty="0" smtClean="0">
                <a:solidFill>
                  <a:schemeClr val="accent5">
                    <a:lumMod val="40000"/>
                    <a:lumOff val="60000"/>
                  </a:schemeClr>
                </a:solidFill>
              </a:rPr>
              <a:t/>
            </a:r>
            <a:br>
              <a:rPr lang="fr-FR" sz="4000" dirty="0" smtClean="0">
                <a:solidFill>
                  <a:schemeClr val="accent5">
                    <a:lumMod val="40000"/>
                    <a:lumOff val="60000"/>
                  </a:schemeClr>
                </a:solidFill>
              </a:rPr>
            </a:br>
            <a:endParaRPr lang="fr-FR" sz="40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pPr rtl="0"/>
            <a:r>
              <a:rPr lang="fr-FR" sz="1600"/>
              <a:t>Module Pratique et questionnaire</a:t>
            </a:r>
            <a:r>
              <a:rPr lang="en-US" altLang="en-US" dirty="0"/>
              <a:t/>
            </a:r>
            <a:br>
              <a:rPr lang="en-US" altLang="en-US" dirty="0"/>
            </a:br>
            <a:r>
              <a:rPr lang="fr-FR"/>
              <a:t>Qu'est-ce que j'ai appris dans ce module ? </a:t>
            </a:r>
          </a:p>
        </p:txBody>
      </p:sp>
      <p:sp>
        <p:nvSpPr>
          <p:cNvPr id="13315" name="Content Placeholder 2"/>
          <p:cNvSpPr>
            <a:spLocks noGrp="1"/>
          </p:cNvSpPr>
          <p:nvPr>
            <p:ph idx="1"/>
          </p:nvPr>
        </p:nvSpPr>
        <p:spPr>
          <a:xfrm>
            <a:off x="0" y="801475"/>
            <a:ext cx="8840141" cy="3576411"/>
          </a:xfrm>
        </p:spPr>
        <p:txBody>
          <a:bodyPr/>
          <a:lstStyle/>
          <a:p>
            <a:pPr lvl="2" rtl="0"/>
            <a:r>
              <a:rPr lang="fr-FR" sz="1600"/>
              <a:t>Grâce à l'utilisation des réseaux, nous sommes connectés comme jamais auparavant.</a:t>
            </a:r>
          </a:p>
          <a:p>
            <a:pPr lvl="2" rtl="0"/>
            <a:r>
              <a:rPr lang="fr-FR" sz="1600"/>
              <a:t>Tous les ordinateurs connectés à un réseau et qui participent directement aux communications transmises sur le réseau sont des hôtes.</a:t>
            </a:r>
          </a:p>
          <a:p>
            <a:pPr lvl="2" rtl="0"/>
            <a:r>
              <a:rPr lang="fr-FR" sz="1600"/>
              <a:t>Les diagrammes de réseaux utilisent souvent des symboles pour représenter les différents appareils et connexions qui composent un réseau. </a:t>
            </a:r>
          </a:p>
          <a:p>
            <a:pPr lvl="2" rtl="0"/>
            <a:r>
              <a:rPr lang="fr-FR" sz="1600"/>
              <a:t>Un diagramme permet de comprendre facilement comment les appareils se connectent dans un grand réseau.</a:t>
            </a:r>
          </a:p>
          <a:p>
            <a:pPr lvl="2" rtl="0"/>
            <a:r>
              <a:rPr lang="fr-FR" sz="1600"/>
              <a:t>Les deux types d'infrastructures de réseau sont les réseaux locaux (LAN) et les réseaux étendus (WAN).</a:t>
            </a:r>
          </a:p>
          <a:p>
            <a:pPr lvl="2" rtl="0"/>
            <a:r>
              <a:rPr lang="fr-FR" sz="1600"/>
              <a:t>Les connexions Internet des SOHO comprennent le câble, l'ADSL, le téléphone cellulaire, le satellite et le téléphone commuté. </a:t>
            </a:r>
          </a:p>
          <a:p>
            <a:pPr lvl="2" rtl="0"/>
            <a:r>
              <a:rPr lang="fr-FR" sz="1600"/>
              <a:t>Les connexions Internet professionnelles incluent la ligne de location dédiée, le métro Ethernet, le DSL d'affaires et le satellite.</a:t>
            </a:r>
          </a:p>
        </p:txBody>
      </p:sp>
    </p:spTree>
    <p:extLst>
      <p:ext uri="{BB962C8B-B14F-4D97-AF65-F5344CB8AC3E}">
        <p14:creationId xmlns:p14="http://schemas.microsoft.com/office/powerpoint/2010/main" val="3792951178"/>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pPr rtl="0"/>
            <a:r>
              <a:rPr lang="fr-FR" sz="1600"/>
              <a:t>Module pratique et questionnaire</a:t>
            </a:r>
            <a:r>
              <a:rPr lang="en-US" altLang="en-US" dirty="0"/>
              <a:t/>
            </a:r>
            <a:br>
              <a:rPr lang="en-US" altLang="en-US" dirty="0"/>
            </a:br>
            <a:r>
              <a:rPr lang="fr-FR"/>
              <a:t>Qu'est-ce que j'ai appris dans ce module? (Cont.)</a:t>
            </a:r>
          </a:p>
        </p:txBody>
      </p:sp>
      <p:sp>
        <p:nvSpPr>
          <p:cNvPr id="13315" name="Content Placeholder 2"/>
          <p:cNvSpPr>
            <a:spLocks noGrp="1"/>
          </p:cNvSpPr>
          <p:nvPr>
            <p:ph idx="1"/>
          </p:nvPr>
        </p:nvSpPr>
        <p:spPr>
          <a:xfrm>
            <a:off x="87549" y="688260"/>
            <a:ext cx="9056451" cy="3891556"/>
          </a:xfrm>
        </p:spPr>
        <p:txBody>
          <a:bodyPr/>
          <a:lstStyle/>
          <a:p>
            <a:pPr lvl="2" rtl="0"/>
            <a:r>
              <a:rPr lang="fr-FR" sz="1600"/>
              <a:t>L'architecture de réseau fait référence aux technologies qui soutiennent l'infrastructure et les services programmés et les règles, ou protocoles, qui font circuler les données sur le réseau.</a:t>
            </a:r>
          </a:p>
          <a:p>
            <a:pPr lvl="2" rtl="0"/>
            <a:r>
              <a:rPr lang="fr-FR" sz="1600"/>
              <a:t>Il existe quatre caractéristiques de base de l'architecture réseau : tolérance aux pannes, évolutivité, qualité de service (QoS) et sécurité.</a:t>
            </a:r>
          </a:p>
          <a:p>
            <a:pPr lvl="2" rtl="0"/>
            <a:r>
              <a:rPr lang="fr-FR" sz="1600"/>
              <a:t>Tendances récentes en matière de réseautage qui affectent les entreprises et les consommateurs : Bring Your Own Device (BYOD), collaboration en ligne, communications vidéo et cloud computing.</a:t>
            </a:r>
          </a:p>
          <a:p>
            <a:pPr lvl="2" rtl="0"/>
            <a:r>
              <a:rPr lang="fr-FR" sz="1600"/>
              <a:t>Il existe plusieurs menaces externes et internes courantes pour les réseaux.</a:t>
            </a:r>
          </a:p>
          <a:p>
            <a:pPr lvl="2" rtl="0"/>
            <a:r>
              <a:rPr lang="fr-FR" sz="1600"/>
              <a:t>Les réseaux plus grands et les réseaux d'entreprise utilisent un antivirus, un antispyware et un filtrage de pare-feu, mais ils ont également d'autres exigences de sécurité : systèmes de pare-feu dédiés, listes de contrôle d'accès (ACL), systèmes de prévention des intrusions (IPS) et réseaux privés virtuels (VPN)</a:t>
            </a:r>
          </a:p>
          <a:p>
            <a:pPr lvl="2" rtl="0"/>
            <a:r>
              <a:rPr lang="fr-FR" sz="1600"/>
              <a:t>La certification Cisco Certified Network Associate (CCNA) démontre votre connaissance des technologies de base.</a:t>
            </a:r>
          </a:p>
        </p:txBody>
      </p:sp>
    </p:spTree>
    <p:extLst>
      <p:ext uri="{BB962C8B-B14F-4D97-AF65-F5344CB8AC3E}">
        <p14:creationId xmlns:p14="http://schemas.microsoft.com/office/powerpoint/2010/main" val="3548445255"/>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fr-FR" sz="1400">
                <a:latin typeface="Arial" charset="0"/>
              </a:rPr>
              <a:t>Module 1</a:t>
            </a:r>
            <a:r>
              <a:rPr lang="en-US" dirty="0">
                <a:latin typeface="Arial" charset="0"/>
              </a:rPr>
              <a:t/>
            </a:r>
            <a:br>
              <a:rPr lang="en-US" dirty="0">
                <a:latin typeface="Arial" charset="0"/>
              </a:rPr>
            </a:br>
            <a:r>
              <a:rPr lang="fr-FR">
                <a:latin typeface="Arial" charset="0"/>
              </a:rPr>
              <a:t>Nouveaux termes et commandes</a:t>
            </a:r>
          </a:p>
        </p:txBody>
      </p:sp>
      <p:graphicFrame>
        <p:nvGraphicFramePr>
          <p:cNvPr id="3" name="Content Placeholder 2"/>
          <p:cNvGraphicFramePr>
            <a:graphicFrameLocks noGrp="1"/>
          </p:cNvGraphicFramePr>
          <p:nvPr>
            <p:ph idx="1"/>
          </p:nvPr>
        </p:nvGraphicFramePr>
        <p:xfrm>
          <a:off x="144463" y="798513"/>
          <a:ext cx="8853486" cy="437896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fr-FR" b="0">
                          <a:solidFill>
                            <a:schemeClr val="tx1"/>
                          </a:solidFill>
                          <a:latin typeface="+mn-lt"/>
                        </a:rPr>
                        <a:t>Partage de fichier</a:t>
                      </a:r>
                      <a:r>
                        <a:rPr lang="fr-FR" b="0" baseline="0">
                          <a:solidFill>
                            <a:schemeClr val="tx1"/>
                          </a:solidFill>
                          <a:latin typeface="+mn-lt"/>
                        </a:rPr>
                        <a:t> en pair à pair</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Petits bureaux/personnes travaillant à domicile (SOHO)</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Réseaux moyens à grands</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Serveur</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Client</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Réseau P2P</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périphérique final</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Périphérique intermédiaire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Moyenne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Carte réseau (NIC)</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Port physique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Interface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Schéma de topologie physique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Schéma de topologie logique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réseau local (LAN)</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réseau étendu ;</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Fournisseur d'accès</a:t>
                      </a:r>
                      <a:r>
                        <a:rPr lang="fr-FR" sz="1400" b="0" kern="1200" baseline="0">
                          <a:solidFill>
                            <a:schemeClr val="tx1"/>
                          </a:solidFill>
                          <a:latin typeface="+mn-lt"/>
                          <a:ea typeface="+mn-ea"/>
                          <a:cs typeface="+mn-cs"/>
                        </a:rPr>
                        <a:t> à Internet (FAI)</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Réseaux convergents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Architecture réseau</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 tolérant aux pannes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 à commutation de paquets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 à commutation de circuits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 évolutif</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Qualité de service (QoS)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La bande passante du réseau</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BYOD</a:t>
                      </a:r>
                      <a:r>
                        <a:rPr lang="fr-FR" sz="1400" b="0" kern="1200" baseline="0">
                          <a:solidFill>
                            <a:schemeClr val="tx1"/>
                          </a:solidFill>
                          <a:latin typeface="+mn-lt"/>
                          <a:ea typeface="+mn-ea"/>
                          <a:cs typeface="+mn-cs"/>
                        </a:rPr>
                        <a:t> (Bring Your Own Device)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Clouds privés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Clouds hybrides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Clouds publics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Clouds personnalisés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Technologies domestiques intelligentes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Réseau sur courant électrique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Fournisseur d'accès à Internet sans fil</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Architecture réseau</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2: Configuration des paramètres de base de commutateur et de périphérique final</a:t>
            </a:r>
          </a:p>
        </p:txBody>
      </p:sp>
    </p:spTree>
    <p:custDataLst>
      <p:tags r:id="rId1"/>
    </p:custDataLst>
    <p:extLst>
      <p:ext uri="{BB962C8B-B14F-4D97-AF65-F5344CB8AC3E}">
        <p14:creationId xmlns:p14="http://schemas.microsoft.com/office/powerpoint/2010/main" val="819509505"/>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fr-FR" b="1"/>
              <a:t>Titre de Module</a:t>
            </a:r>
            <a:r>
              <a:rPr lang="fr-FR"/>
              <a:t>: Configuration des paramètres de base de commutateur et de périphérique final</a:t>
            </a:r>
          </a:p>
          <a:p>
            <a:pPr marL="188912" lvl="1" indent="0">
              <a:buNone/>
            </a:pPr>
            <a:endParaRPr lang="en-US" b="1" dirty="0"/>
          </a:p>
          <a:p>
            <a:pPr marL="188912" lvl="1" indent="0" rtl="0">
              <a:buNone/>
            </a:pPr>
            <a:r>
              <a:rPr lang="fr-FR" b="1"/>
              <a:t>L'objectif du Module</a:t>
            </a:r>
            <a:r>
              <a:rPr lang="fr-FR"/>
              <a:t>: Mettre en œuvre les paramètres initiaux, y compris les mots de passe, l'adressage IP et les paramètres de passerelle par défaut sur un commutateur réseau et sur des terminaux.</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nvPr>
        </p:nvGraphicFramePr>
        <p:xfrm>
          <a:off x="690111" y="1949203"/>
          <a:ext cx="7456362" cy="3091740"/>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fr-FR" sz="105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fr-FR" sz="1050" b="1">
                          <a:effectLst/>
                        </a:rPr>
                        <a:t>Accès à Cisco IOS</a:t>
                      </a:r>
                    </a:p>
                  </a:txBody>
                  <a:tcPr marL="47625" marR="47625" marT="47625" marB="47625" anchor="ctr"/>
                </a:tc>
                <a:tc>
                  <a:txBody>
                    <a:bodyPr/>
                    <a:lstStyle/>
                    <a:p>
                      <a:pPr rtl="0" fontAlgn="ctr"/>
                      <a:r>
                        <a:rPr lang="fr-FR" sz="1050" b="0">
                          <a:effectLst/>
                        </a:rPr>
                        <a:t>Expliquer comment accéder à un périphérique Cisco IOS pour le configurer.</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fr-FR" sz="1050" b="1">
                          <a:effectLst/>
                        </a:rPr>
                        <a:t>Navigation IOS</a:t>
                      </a:r>
                    </a:p>
                  </a:txBody>
                  <a:tcPr marL="47625" marR="47625" marT="47625" marB="47625" anchor="ctr"/>
                </a:tc>
                <a:tc>
                  <a:txBody>
                    <a:bodyPr/>
                    <a:lstStyle/>
                    <a:p>
                      <a:pPr rtl="0" fontAlgn="ctr"/>
                      <a:r>
                        <a:rPr lang="fr-FR" sz="1050" b="0">
                          <a:effectLst/>
                        </a:rPr>
                        <a:t>Expliquer comment naviguer dans Cisco IOS pour configurer les périphériques réseau.</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fr-FR" sz="1050" b="1">
                          <a:effectLst/>
                        </a:rPr>
                        <a:t>Structure des commandes</a:t>
                      </a:r>
                    </a:p>
                  </a:txBody>
                  <a:tcPr marL="47625" marR="47625" marT="47625" marB="47625" anchor="ctr"/>
                </a:tc>
                <a:tc>
                  <a:txBody>
                    <a:bodyPr/>
                    <a:lstStyle/>
                    <a:p>
                      <a:pPr rtl="0" fontAlgn="ctr"/>
                      <a:r>
                        <a:rPr lang="fr-FR" sz="1050" b="0">
                          <a:effectLst/>
                        </a:rPr>
                        <a:t>Décrire la structure des commandes du logiciel Cisco IOS.</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fr-FR" sz="1050" b="1">
                          <a:effectLst/>
                        </a:rPr>
                        <a:t>Configuration de base des périphériques</a:t>
                      </a:r>
                    </a:p>
                  </a:txBody>
                  <a:tcPr marL="47625" marR="47625" marT="47625" marB="47625" anchor="ctr"/>
                </a:tc>
                <a:tc>
                  <a:txBody>
                    <a:bodyPr/>
                    <a:lstStyle/>
                    <a:p>
                      <a:pPr rtl="0" fontAlgn="ctr"/>
                      <a:r>
                        <a:rPr lang="fr-FR" sz="1050" b="0">
                          <a:effectLst/>
                        </a:rPr>
                        <a:t>Configurer un périphérique Cisco IOS à l'aide de l'interface de ligne de commande.</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fr-FR" sz="1050" b="1">
                          <a:effectLst/>
                        </a:rPr>
                        <a:t>Enregistrement des configurations</a:t>
                      </a:r>
                    </a:p>
                  </a:txBody>
                  <a:tcPr marL="47625" marR="47625" marT="47625" marB="47625" anchor="ctr"/>
                </a:tc>
                <a:tc>
                  <a:txBody>
                    <a:bodyPr/>
                    <a:lstStyle/>
                    <a:p>
                      <a:pPr rtl="0" fontAlgn="ctr"/>
                      <a:r>
                        <a:rPr lang="fr-FR" sz="1050" b="0">
                          <a:effectLst/>
                        </a:rPr>
                        <a:t>Utiliser les commandes IOS pour enregistrer la configuration en cours.</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fr-FR" sz="1050" b="1">
                          <a:effectLst/>
                        </a:rPr>
                        <a:t>Ports et adresses</a:t>
                      </a:r>
                    </a:p>
                  </a:txBody>
                  <a:tcPr marL="47625" marR="47625" marT="47625" marB="47625" anchor="ctr"/>
                </a:tc>
                <a:tc>
                  <a:txBody>
                    <a:bodyPr/>
                    <a:lstStyle/>
                    <a:p>
                      <a:pPr rtl="0" fontAlgn="ctr"/>
                      <a:r>
                        <a:rPr lang="fr-FR" sz="1050" b="0">
                          <a:effectLst/>
                        </a:rPr>
                        <a:t>Expliquer comment les périphériques communiquent sur les supports réseau.</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fr-FR" sz="1050" b="1">
                          <a:effectLst/>
                        </a:rPr>
                        <a:t>Configuration de l'adressage IP</a:t>
                      </a:r>
                    </a:p>
                  </a:txBody>
                  <a:tcPr marL="47625" marR="47625" marT="47625" marB="47625" anchor="ctr"/>
                </a:tc>
                <a:tc>
                  <a:txBody>
                    <a:bodyPr/>
                    <a:lstStyle/>
                    <a:p>
                      <a:pPr rtl="0" fontAlgn="ctr"/>
                      <a:r>
                        <a:rPr lang="fr-FR" sz="1050" b="0">
                          <a:effectLst/>
                        </a:rPr>
                        <a:t>Configurer un périphérique hôte à l'aide d'une adresse IP.</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fr-FR" sz="1050" b="1">
                          <a:effectLst/>
                        </a:rPr>
                        <a:t>Vérification de la connectivité</a:t>
                      </a:r>
                    </a:p>
                  </a:txBody>
                  <a:tcPr marL="47625" marR="47625" marT="47625" marB="47625" anchor="ctr"/>
                </a:tc>
                <a:tc>
                  <a:txBody>
                    <a:bodyPr/>
                    <a:lstStyle/>
                    <a:p>
                      <a:pPr rtl="0" fontAlgn="ctr"/>
                      <a:r>
                        <a:rPr lang="fr-FR" sz="1050" b="0">
                          <a:effectLst/>
                        </a:rPr>
                        <a:t>Vérifier la connectivité entre deux terminaux.</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3564377175"/>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2.1 Accès à Cisco IOS</a:t>
            </a:r>
          </a:p>
        </p:txBody>
      </p:sp>
    </p:spTree>
    <p:custDataLst>
      <p:tags r:id="rId1"/>
    </p:custDataLst>
    <p:extLst>
      <p:ext uri="{BB962C8B-B14F-4D97-AF65-F5344CB8AC3E}">
        <p14:creationId xmlns:p14="http://schemas.microsoft.com/office/powerpoint/2010/main" val="2998380370"/>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r>
              <a:rPr lang="en-US" altLang="en-US" dirty="0"/>
              <a:t/>
            </a:r>
            <a:br>
              <a:rPr lang="en-US" altLang="en-US" dirty="0"/>
            </a:br>
            <a:r>
              <a:rPr lang="fr-FR"/>
              <a:t>Systèmes d'exploitation</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fr-FR" sz="1600" b="1"/>
              <a:t>Shell</a:t>
            </a:r>
            <a:r>
              <a:rPr lang="fr-FR" sz="1600"/>
              <a:t>  - L'interface utilisateur qui permet aux utilisateurs de demander des tâches spécifiques à partir de l'ordinateur. Ces requêtes peuvent être effectuées via l'interface CLI ou GUI.</a:t>
            </a:r>
          </a:p>
          <a:p>
            <a:pPr rtl="0">
              <a:buFont typeface="Arial" panose="020B0604020202020204" pitchFamily="34" charset="0"/>
              <a:buChar char="•"/>
            </a:pPr>
            <a:r>
              <a:rPr lang="fr-FR" sz="1600" b="1"/>
              <a:t>Noyau</a:t>
            </a:r>
            <a:r>
              <a:rPr lang="fr-FR" sz="1600"/>
              <a:t> - élément qui assure la communication entre le matériel informatique et les logiciels, et gère le mode d'utilisation des ressources matérielles pour satisfaire la configuration logicielle.</a:t>
            </a:r>
          </a:p>
          <a:p>
            <a:pPr rtl="0">
              <a:buFont typeface="Arial" panose="020B0604020202020204" pitchFamily="34" charset="0"/>
              <a:buChar char="•"/>
            </a:pPr>
            <a:r>
              <a:rPr lang="fr-FR" sz="1600" b="1"/>
              <a:t>Matériel</a:t>
            </a:r>
            <a:r>
              <a:rPr lang="fr-FR" sz="1600"/>
              <a:t> - La partie physique d'un ordinateur qui intègre des éléments électroniques.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3551797578"/>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r>
              <a:rPr lang="en-US" altLang="en-US" dirty="0"/>
              <a:t/>
            </a:r>
            <a:br>
              <a:rPr lang="en-US" altLang="en-US" dirty="0"/>
            </a:br>
            <a:r>
              <a:rPr lang="fr-FR"/>
              <a:t>GUI</a:t>
            </a:r>
          </a:p>
        </p:txBody>
      </p:sp>
      <p:sp>
        <p:nvSpPr>
          <p:cNvPr id="8195" name="Rectangle 6"/>
          <p:cNvSpPr>
            <a:spLocks noGrp="1" noChangeArrowheads="1"/>
          </p:cNvSpPr>
          <p:nvPr>
            <p:ph idx="1"/>
          </p:nvPr>
        </p:nvSpPr>
        <p:spPr>
          <a:xfrm>
            <a:off x="145357" y="798944"/>
            <a:ext cx="3939626" cy="3735939"/>
          </a:xfrm>
        </p:spPr>
        <p:txBody>
          <a:bodyPr/>
          <a:lstStyle/>
          <a:p>
            <a:pPr rtl="0">
              <a:buFont typeface="Arial" panose="020B0604020202020204" pitchFamily="34" charset="0"/>
              <a:buChar char="•"/>
            </a:pPr>
            <a:r>
              <a:rPr lang="fr-FR" sz="1400" dirty="0"/>
              <a:t>Une interface utilisateur graphique (GUI) permet à l'utilisateur d'interagir avec le système à l'aide d'un environnement utilisant des graphiques, des icônes, des menus et des fenêtres.</a:t>
            </a:r>
          </a:p>
          <a:p>
            <a:pPr rtl="0">
              <a:buFont typeface="Arial" panose="020B0604020202020204" pitchFamily="34" charset="0"/>
              <a:buChar char="•"/>
            </a:pPr>
            <a:r>
              <a:rPr lang="fr-FR" sz="1400" dirty="0"/>
              <a:t>L'exemple d'interface utilisateur graphique GUI est plus convivial et ne nécessite pas de connaissances approfondies de la </a:t>
            </a:r>
            <a:r>
              <a:rPr lang="fr-FR" sz="1400" dirty="0" err="1"/>
              <a:t>La</a:t>
            </a:r>
            <a:r>
              <a:rPr lang="fr-FR" sz="1400" dirty="0"/>
              <a:t> Structure des commandes sous-jacente qui contrôle le système.</a:t>
            </a:r>
          </a:p>
          <a:p>
            <a:pPr rtl="0">
              <a:buFont typeface="Arial" panose="020B0604020202020204" pitchFamily="34" charset="0"/>
              <a:buChar char="•"/>
            </a:pPr>
            <a:r>
              <a:rPr lang="fr-FR" sz="1400" dirty="0"/>
              <a:t>Les systèmes d'exploitation les plus connus sont Windows, </a:t>
            </a:r>
            <a:r>
              <a:rPr lang="fr-FR" sz="1400" dirty="0" err="1"/>
              <a:t>macOS</a:t>
            </a:r>
            <a:r>
              <a:rPr lang="fr-FR" sz="1400" dirty="0"/>
              <a:t>, Linux KDE, Apple iOS et Android.</a:t>
            </a:r>
          </a:p>
          <a:p>
            <a:pPr rtl="0">
              <a:buFont typeface="Arial" panose="020B0604020202020204" pitchFamily="34" charset="0"/>
              <a:buChar char="•"/>
            </a:pPr>
            <a:r>
              <a:rPr lang="fr-FR" sz="1400" dirty="0"/>
              <a:t>Les GUI peuvent également tomber en panne ou simplement ne pas fonctionner correctement. C'est pourquoi l'accès aux périphériques réseau se fait habituellement via une CLI.</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16953530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712" y="1232288"/>
            <a:ext cx="6429420" cy="1200329"/>
          </a:xfrm>
          <a:prstGeom prst="rect">
            <a:avLst/>
          </a:prstGeom>
        </p:spPr>
        <p:txBody>
          <a:bodyPr wrap="square">
            <a:spAutoFit/>
          </a:bodyPr>
          <a:lstStyle/>
          <a:p>
            <a:pPr algn="just"/>
            <a:r>
              <a:rPr lang="fr-FR" b="1" dirty="0" smtClean="0">
                <a:solidFill>
                  <a:srgbClr val="C00000"/>
                </a:solidFill>
                <a:cs typeface="Times New Roman" pitchFamily="18" charset="0"/>
              </a:rPr>
              <a:t>Réseau informatique</a:t>
            </a:r>
            <a:r>
              <a:rPr lang="fr-FR" dirty="0" smtClean="0">
                <a:solidFill>
                  <a:srgbClr val="C00000"/>
                </a:solidFill>
                <a:cs typeface="Times New Roman" pitchFamily="18" charset="0"/>
              </a:rPr>
              <a:t>:</a:t>
            </a:r>
            <a:r>
              <a:rPr lang="fr-FR" dirty="0" smtClean="0">
                <a:cs typeface="Times New Roman" pitchFamily="18" charset="0"/>
              </a:rPr>
              <a:t> </a:t>
            </a:r>
            <a:r>
              <a:rPr lang="fr-FR" b="1" i="1" dirty="0" smtClean="0">
                <a:cs typeface="Times New Roman" pitchFamily="18" charset="0"/>
              </a:rPr>
              <a:t>computer network </a:t>
            </a:r>
            <a:r>
              <a:rPr lang="fr-FR" dirty="0" smtClean="0">
                <a:cs typeface="Times New Roman" pitchFamily="18" charset="0"/>
              </a:rPr>
              <a:t>ensemble d’ordinateurs et de périphériques qui sont reliés entre eux par des </a:t>
            </a:r>
            <a:r>
              <a:rPr lang="fr-FR" b="1" dirty="0" smtClean="0">
                <a:cs typeface="Times New Roman" pitchFamily="18" charset="0"/>
              </a:rPr>
              <a:t>supports de transmission</a:t>
            </a:r>
            <a:r>
              <a:rPr lang="fr-FR" dirty="0" smtClean="0">
                <a:cs typeface="Times New Roman" pitchFamily="18" charset="0"/>
              </a:rPr>
              <a:t> et échangent les informations,</a:t>
            </a:r>
          </a:p>
        </p:txBody>
      </p:sp>
      <p:pic>
        <p:nvPicPr>
          <p:cNvPr id="5" name="Image 4" descr="reseau.jpg"/>
          <p:cNvPicPr>
            <a:picLocks noChangeAspect="1"/>
          </p:cNvPicPr>
          <p:nvPr/>
        </p:nvPicPr>
        <p:blipFill>
          <a:blip r:embed="rId3"/>
          <a:stretch>
            <a:fillRect/>
          </a:stretch>
        </p:blipFill>
        <p:spPr>
          <a:xfrm>
            <a:off x="3393273" y="2839642"/>
            <a:ext cx="2464611" cy="1553777"/>
          </a:xfrm>
          <a:prstGeom prst="rect">
            <a:avLst/>
          </a:prstGeom>
        </p:spPr>
      </p:pic>
      <p:sp>
        <p:nvSpPr>
          <p:cNvPr id="6" name="Titre 1"/>
          <p:cNvSpPr txBox="1">
            <a:spLocks/>
          </p:cNvSpPr>
          <p:nvPr/>
        </p:nvSpPr>
        <p:spPr bwMode="auto">
          <a:xfrm>
            <a:off x="1143000" y="671512"/>
            <a:ext cx="6596063" cy="234554"/>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p>
            <a:pPr defTabSz="685800">
              <a:defRPr/>
            </a:pPr>
            <a:r>
              <a:rPr lang="fr-FR" b="1" i="1" kern="0" dirty="0">
                <a:solidFill>
                  <a:schemeClr val="bg1"/>
                </a:solidFill>
                <a:latin typeface="Times New Roman" pitchFamily="18" charset="0"/>
                <a:ea typeface="+mj-ea"/>
                <a:cs typeface="Times New Roman" pitchFamily="18" charset="0"/>
              </a:rPr>
              <a:t>Définition</a:t>
            </a:r>
          </a:p>
        </p:txBody>
      </p:sp>
    </p:spTree>
    <p:extLst>
      <p:ext uri="{BB962C8B-B14F-4D97-AF65-F5344CB8AC3E}">
        <p14:creationId xmlns:p14="http://schemas.microsoft.com/office/powerpoint/2010/main" val="97289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r>
              <a:rPr lang="en-US" altLang="en-US" dirty="0"/>
              <a:t/>
            </a:r>
            <a:br>
              <a:rPr lang="en-US" altLang="en-US" dirty="0"/>
            </a:br>
            <a:r>
              <a:rPr lang="fr-FR"/>
              <a:t>Objectif d'un système d'exploitation</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fr-FR"/>
              <a:t>Le système d'exploitation PC permet à un utilisateur d'effectuer les opérations suivantes:</a:t>
            </a:r>
          </a:p>
          <a:p>
            <a:pPr lvl="1" rtl="0">
              <a:spcAft>
                <a:spcPts val="100"/>
              </a:spcAft>
            </a:pPr>
            <a:r>
              <a:rPr lang="fr-FR" sz="1600"/>
              <a:t>Utiliser une souris pour faire des sélections et exécuter des programmes;</a:t>
            </a:r>
          </a:p>
          <a:p>
            <a:pPr lvl="1" rtl="0">
              <a:spcAft>
                <a:spcPts val="100"/>
              </a:spcAft>
            </a:pPr>
            <a:r>
              <a:rPr lang="fr-FR" sz="1600"/>
              <a:t>Entrer des commandes textuelles;</a:t>
            </a:r>
          </a:p>
          <a:p>
            <a:pPr lvl="1" rtl="0">
              <a:spcAft>
                <a:spcPts val="100"/>
              </a:spcAft>
            </a:pPr>
            <a:r>
              <a:rPr lang="fr-FR" sz="1600"/>
              <a:t>Afficher des images sur un écran.</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pPr rtl="0"/>
            <a:r>
              <a:rPr lang="fr-FR" sz="1500">
                <a:solidFill>
                  <a:srgbClr val="000000"/>
                </a:solidFill>
              </a:rPr>
              <a:t>Le système d'exploitation réseau basé sur l'interface client permet à un technicien réseau d'effectuer les opérations suivantes:</a:t>
            </a:r>
          </a:p>
          <a:p>
            <a:pPr marL="742950" lvl="1" indent="-285750" rtl="0">
              <a:buClr>
                <a:schemeClr val="tx1"/>
              </a:buClr>
              <a:buFont typeface="Arial" panose="020B0604020202020204" pitchFamily="34" charset="0"/>
              <a:buChar char="•"/>
            </a:pPr>
            <a:r>
              <a:rPr lang="fr-FR" sz="1600">
                <a:solidFill>
                  <a:srgbClr val="000000"/>
                </a:solidFill>
              </a:rPr>
              <a:t>Utiliser un clavier pour exécuter des programmes réseau basés sur CLI;</a:t>
            </a:r>
          </a:p>
          <a:p>
            <a:pPr marL="742950" lvl="1" indent="-285750" rtl="0">
              <a:buClr>
                <a:schemeClr val="tx1"/>
              </a:buClr>
              <a:buFont typeface="Arial" panose="020B0604020202020204" pitchFamily="34" charset="0"/>
              <a:buChar char="•"/>
            </a:pPr>
            <a:r>
              <a:rPr lang="fr-FR" sz="1600">
                <a:solidFill>
                  <a:srgbClr val="000000"/>
                </a:solidFill>
              </a:rPr>
              <a:t>Utiliser un clavier pour entrer des commandes textuelles;</a:t>
            </a:r>
          </a:p>
          <a:p>
            <a:pPr marL="742950" lvl="1" indent="-285750" rtl="0">
              <a:buClr>
                <a:schemeClr val="tx1"/>
              </a:buClr>
              <a:buFont typeface="Arial" panose="020B0604020202020204" pitchFamily="34" charset="0"/>
              <a:buChar char="•"/>
            </a:pPr>
            <a:r>
              <a:rPr lang="fr-FR" sz="1600">
                <a:solidFill>
                  <a:srgbClr val="000000"/>
                </a:solidFill>
              </a:rPr>
              <a:t>Afficher des images sur un écran.</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272578" y="3277329"/>
            <a:ext cx="3035165" cy="1821099"/>
          </a:xfrm>
          <a:prstGeom prst="rect">
            <a:avLst/>
          </a:prstGeom>
        </p:spPr>
      </p:pic>
    </p:spTree>
    <p:custDataLst>
      <p:tags r:id="rId1"/>
    </p:custDataLst>
    <p:extLst>
      <p:ext uri="{BB962C8B-B14F-4D97-AF65-F5344CB8AC3E}">
        <p14:creationId xmlns:p14="http://schemas.microsoft.com/office/powerpoint/2010/main" val="679861054"/>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 </a:t>
            </a:r>
            <a:r>
              <a:rPr lang="en-US" altLang="en-US" dirty="0"/>
              <a:t/>
            </a:r>
            <a:br>
              <a:rPr lang="en-US" altLang="en-US" dirty="0"/>
            </a:br>
            <a:r>
              <a:rPr lang="fr-FR"/>
              <a:t>Méthodes d'accès</a:t>
            </a:r>
          </a:p>
        </p:txBody>
      </p:sp>
      <p:sp>
        <p:nvSpPr>
          <p:cNvPr id="8195" name="Rectangle 2"/>
          <p:cNvSpPr>
            <a:spLocks noGrp="1" noChangeArrowheads="1"/>
          </p:cNvSpPr>
          <p:nvPr>
            <p:ph idx="1"/>
          </p:nvPr>
        </p:nvSpPr>
        <p:spPr>
          <a:xfrm>
            <a:off x="145357" y="823049"/>
            <a:ext cx="3939626" cy="3848341"/>
          </a:xfrm>
        </p:spPr>
        <p:txBody>
          <a:bodyPr/>
          <a:lstStyle/>
          <a:p>
            <a:pPr rtl="0">
              <a:buFont typeface="Arial" panose="020B0604020202020204" pitchFamily="34" charset="0"/>
              <a:buChar char="•"/>
            </a:pPr>
            <a:r>
              <a:rPr lang="fr-FR" b="1"/>
              <a:t>Console</a:t>
            </a:r>
            <a:r>
              <a:rPr lang="fr-FR"/>
              <a:t> - Un port de gestion physique utilisé pour accéder à un périphérique afin d'assurer la maintenance, par exemple lors des configurations initiales. </a:t>
            </a:r>
          </a:p>
          <a:p>
            <a:pPr rtl="0">
              <a:buFont typeface="Arial" panose="020B0604020202020204" pitchFamily="34" charset="0"/>
              <a:buChar char="•"/>
            </a:pPr>
            <a:r>
              <a:rPr lang="fr-FR" b="1"/>
              <a:t>Secure Shell (SSH) </a:t>
            </a:r>
            <a:r>
              <a:rPr lang="fr-FR"/>
              <a:t>- Établit une connexion CLI à distance sécurisée avec un périphérique, par le biais d'une interface virtuelle, sur un réseau. (</a:t>
            </a:r>
            <a:r>
              <a:rPr lang="fr-FR" sz="1400"/>
              <a:t>Remarque: Il s'agit de la méthode recommandée pour se connecter à distance à un périphérique.) </a:t>
            </a:r>
          </a:p>
          <a:p>
            <a:pPr rtl="0">
              <a:buFont typeface="Arial" panose="020B0604020202020204" pitchFamily="34" charset="0"/>
              <a:buChar char="•"/>
            </a:pPr>
            <a:r>
              <a:rPr lang="fr-FR" b="1"/>
              <a:t>Telnet</a:t>
            </a:r>
            <a:r>
              <a:rPr lang="fr-FR"/>
              <a:t>- Établit une connexion CLI distante non sécurisée à un périphérique sur le réseau. </a:t>
            </a:r>
            <a:r>
              <a:rPr lang="fr-FR" b="1"/>
              <a:t> </a:t>
            </a:r>
            <a:r>
              <a:rPr lang="fr-FR" sz="1400"/>
              <a:t>(Remarque: Les informations d'authentification des utilisateurs, les mots de passe et les commandes sont envoyés sur le réseau en clair.)</a:t>
            </a:r>
            <a:r>
              <a:rPr lang="fr-FR" b="1"/>
              <a: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84327127"/>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a:t>
            </a:r>
            <a:r>
              <a:rPr lang="en-US" altLang="en-US" dirty="0"/>
              <a:t/>
            </a:r>
            <a:br>
              <a:rPr lang="en-US" altLang="en-US" dirty="0"/>
            </a:br>
            <a:r>
              <a:rPr lang="fr-FR"/>
              <a:t>Programme d'émulation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fr-FR" sz="1600" dirty="0"/>
              <a:t>Les programmes d'émulation de terminal sont utilisés pour se connecter à un périphérique réseau par un port de console ou par une connexion SSH/</a:t>
            </a:r>
            <a:r>
              <a:rPr lang="fr-FR" sz="1600" dirty="0" err="1"/>
              <a:t>TelNet</a:t>
            </a:r>
            <a:r>
              <a:rPr lang="fr-FR" sz="1600" dirty="0"/>
              <a:t>. </a:t>
            </a:r>
          </a:p>
          <a:p>
            <a:pPr rtl="0">
              <a:buFont typeface="Arial" panose="020B0604020202020204" pitchFamily="34" charset="0"/>
              <a:buChar char="•"/>
            </a:pPr>
            <a:r>
              <a:rPr lang="fr-FR" sz="1600" dirty="0"/>
              <a:t>Il existe plusieurs programmes d'émulation terminale à choisir, tels que </a:t>
            </a:r>
            <a:r>
              <a:rPr lang="fr-FR" sz="1600" dirty="0" err="1"/>
              <a:t>PuTY</a:t>
            </a:r>
            <a:r>
              <a:rPr lang="fr-FR" sz="1600" dirty="0"/>
              <a:t>, </a:t>
            </a:r>
            <a:r>
              <a:rPr lang="fr-FR" sz="1600" dirty="0" err="1"/>
              <a:t>Tera</a:t>
            </a:r>
            <a:r>
              <a:rPr lang="fr-FR" sz="1600" dirty="0"/>
              <a:t> </a:t>
            </a:r>
            <a:r>
              <a:rPr lang="fr-FR" sz="1600" dirty="0" err="1"/>
              <a:t>Term</a:t>
            </a:r>
            <a:r>
              <a:rPr lang="fr-FR" sz="1600" dirty="0"/>
              <a:t> et </a:t>
            </a:r>
            <a:r>
              <a:rPr lang="fr-FR" sz="1600" dirty="0" err="1"/>
              <a:t>SecureCRT</a:t>
            </a:r>
            <a:r>
              <a:rPr lang="fr-FR" sz="1600" dirty="0"/>
              <a: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2810785532"/>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endParaRPr lang="fr-FR"/>
          </a:p>
        </p:txBody>
      </p:sp>
      <p:sp>
        <p:nvSpPr>
          <p:cNvPr id="5" name="Espace réservé du contenu 4"/>
          <p:cNvSpPr>
            <a:spLocks noGrp="1"/>
          </p:cNvSpPr>
          <p:nvPr>
            <p:ph idx="1"/>
          </p:nvPr>
        </p:nvSpPr>
        <p:spPr/>
        <p:txBody>
          <a:bodyPr/>
          <a:lstStyle/>
          <a:p>
            <a:endParaRPr lang="fr-FR" dirty="0" smtClean="0"/>
          </a:p>
          <a:p>
            <a:endParaRPr lang="fr-FR" dirty="0"/>
          </a:p>
          <a:p>
            <a:endParaRPr lang="fr-FR" dirty="0" smtClean="0"/>
          </a:p>
          <a:p>
            <a:r>
              <a:rPr lang="fr-FR" dirty="0" smtClean="0"/>
              <a:t>Quels </a:t>
            </a:r>
            <a:r>
              <a:rPr lang="fr-FR" dirty="0"/>
              <a:t>sont les avantages et les inconvénients de l'utilisation d'une interface graphique ou d'une CLI ? </a:t>
            </a:r>
          </a:p>
          <a:p>
            <a:r>
              <a:rPr lang="fr-FR" dirty="0"/>
              <a:t>Pourquoi SSH est-il plus important à utiliser au lieu de Telnet?</a:t>
            </a:r>
          </a:p>
        </p:txBody>
      </p:sp>
    </p:spTree>
    <p:custDataLst>
      <p:tags r:id="rId1"/>
    </p:custDataLst>
    <p:extLst>
      <p:ext uri="{BB962C8B-B14F-4D97-AF65-F5344CB8AC3E}">
        <p14:creationId xmlns:p14="http://schemas.microsoft.com/office/powerpoint/2010/main" val="1225316383"/>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fr-FR" sz="4000">
                <a:solidFill>
                  <a:schemeClr val="accent5">
                    <a:lumMod val="40000"/>
                    <a:lumOff val="60000"/>
                  </a:schemeClr>
                </a:solidFill>
              </a:rPr>
              <a:t>2.2 Navigation IOS</a:t>
            </a:r>
          </a:p>
        </p:txBody>
      </p:sp>
    </p:spTree>
    <p:custDataLst>
      <p:tags r:id="rId1"/>
    </p:custDataLst>
    <p:extLst>
      <p:ext uri="{BB962C8B-B14F-4D97-AF65-F5344CB8AC3E}">
        <p14:creationId xmlns:p14="http://schemas.microsoft.com/office/powerpoint/2010/main" val="3613255706"/>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Navigation IOS </a:t>
            </a:r>
            <a:r>
              <a:rPr lang="en-US" altLang="en-US" dirty="0"/>
              <a:t/>
            </a:r>
            <a:br>
              <a:rPr lang="en-US" altLang="en-US" dirty="0"/>
            </a:br>
            <a:r>
              <a:rPr lang="fr-FR"/>
              <a:t> Principaux modes de commande</a:t>
            </a:r>
          </a:p>
        </p:txBody>
      </p:sp>
      <p:sp>
        <p:nvSpPr>
          <p:cNvPr id="8195" name="Rectangle 6"/>
          <p:cNvSpPr>
            <a:spLocks noGrp="1" noChangeArrowheads="1"/>
          </p:cNvSpPr>
          <p:nvPr>
            <p:ph idx="1"/>
          </p:nvPr>
        </p:nvSpPr>
        <p:spPr>
          <a:xfrm>
            <a:off x="522435" y="798944"/>
            <a:ext cx="3085941" cy="1574604"/>
          </a:xfrm>
        </p:spPr>
        <p:txBody>
          <a:bodyPr/>
          <a:lstStyle/>
          <a:p>
            <a:pPr marL="0" indent="0" rtl="0">
              <a:buNone/>
            </a:pPr>
            <a:r>
              <a:rPr lang="fr-FR" b="1" dirty="0"/>
              <a:t>Mode d'exécution utilisateur: </a:t>
            </a:r>
          </a:p>
          <a:p>
            <a:pPr lvl="1" rtl="0"/>
            <a:r>
              <a:rPr lang="fr-FR" dirty="0"/>
              <a:t>Ce mode n'autorise l'accès qu'à un nombre limité de commandes de surveillance de base</a:t>
            </a:r>
          </a:p>
          <a:p>
            <a:pPr lvl="1" rtl="0"/>
            <a:r>
              <a:rPr lang="fr-FR" dirty="0"/>
              <a:t>Identifier à l'invite CLI qui se termine par le symbole &gt;.</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b="1" dirty="0"/>
              <a:t>Mode d'exécution privilégié: </a:t>
            </a:r>
          </a:p>
          <a:p>
            <a:pPr lvl="1" rtl="0"/>
            <a:r>
              <a:rPr lang="fr-FR" dirty="0"/>
              <a:t>Permet d'accéder à toutes les commandes et fonctionnalités.</a:t>
            </a:r>
          </a:p>
          <a:p>
            <a:pPr lvl="1" rtl="0"/>
            <a:r>
              <a:rPr lang="fr-FR" dirty="0"/>
              <a:t>Identifier à l'invite CLI qui se termine par le symbole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416179490"/>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Navigation IOS</a:t>
            </a:r>
            <a:r>
              <a:rPr lang="en-US" altLang="en-US" dirty="0"/>
              <a:t/>
            </a:r>
            <a:br>
              <a:rPr lang="en-US" altLang="en-US" dirty="0"/>
            </a:br>
            <a:r>
              <a:rPr lang="fr-FR"/>
              <a:t>Mode de configuration et de sous-modes de configuration</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rtl="0">
              <a:spcAft>
                <a:spcPts val="100"/>
              </a:spcAft>
              <a:buNone/>
            </a:pPr>
            <a:r>
              <a:rPr lang="fr-FR" sz="1400" b="1" dirty="0"/>
              <a:t>Mode de configuration globale:</a:t>
            </a:r>
          </a:p>
          <a:p>
            <a:pPr lvl="1" rtl="0">
              <a:spcAft>
                <a:spcPts val="100"/>
              </a:spcAft>
            </a:pPr>
            <a:r>
              <a:rPr lang="fr-FR" dirty="0"/>
              <a:t>Utilisé pour accéder aux options de configuration sur l'appareil </a:t>
            </a:r>
          </a:p>
          <a:p>
            <a:pPr marL="142875" lvl="1" indent="0">
              <a:spcAft>
                <a:spcPts val="100"/>
              </a:spcAft>
              <a:buNone/>
            </a:pPr>
            <a:endParaRPr lang="en-US" dirty="0"/>
          </a:p>
          <a:p>
            <a:pPr marL="0" indent="0" rtl="0">
              <a:spcAft>
                <a:spcPts val="100"/>
              </a:spcAft>
              <a:buNone/>
            </a:pPr>
            <a:r>
              <a:rPr lang="fr-FR" sz="1400" b="1" dirty="0"/>
              <a:t>Mode de configuration de ligne: </a:t>
            </a:r>
          </a:p>
          <a:p>
            <a:pPr lvl="1" rtl="0"/>
            <a:r>
              <a:rPr lang="fr-FR" dirty="0"/>
              <a:t>Utilisé pour configurer l'accès par la console, par SSH, par Telnet, ou l'accès AUX.</a:t>
            </a:r>
          </a:p>
          <a:p>
            <a:pPr marL="142875" lvl="1" indent="0">
              <a:spcAft>
                <a:spcPts val="100"/>
              </a:spcAft>
              <a:buNone/>
            </a:pPr>
            <a:endParaRPr lang="en-US" dirty="0"/>
          </a:p>
          <a:p>
            <a:pPr marL="0" indent="0" rtl="0">
              <a:spcAft>
                <a:spcPts val="100"/>
              </a:spcAft>
              <a:buNone/>
            </a:pPr>
            <a:r>
              <a:rPr lang="fr-FR" sz="1400" b="1" dirty="0"/>
              <a:t>Mode de configuration d’interface:</a:t>
            </a:r>
            <a:r>
              <a:rPr lang="fr-FR" sz="1400" dirty="0"/>
              <a:t> </a:t>
            </a:r>
          </a:p>
          <a:p>
            <a:pPr lvl="1" rtl="0"/>
            <a:r>
              <a:rPr lang="fr-FR" dirty="0"/>
              <a:t>Utilisé pour configurer un port de commutateur ou une interface de routeur</a:t>
            </a:r>
          </a:p>
          <a:p>
            <a:pPr lvl="1"/>
            <a:endParaRPr lang="en-US" sz="1200" dirty="0"/>
          </a:p>
          <a:p>
            <a:endParaRPr lang="en-US" sz="1400" dirty="0"/>
          </a:p>
          <a:p>
            <a:pPr marL="0" indent="0">
              <a:buNone/>
            </a:pPr>
            <a:endParaRPr lang="en-US" sz="1400"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2017754280"/>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fr-FR" sz="1600"/>
              <a:t>Navigation IOS</a:t>
            </a:r>
            <a:r>
              <a:rPr lang="en-US" altLang="en-US" sz="1600" dirty="0"/>
              <a:t/>
            </a:r>
            <a:br>
              <a:rPr lang="en-US" altLang="en-US" sz="1600" dirty="0"/>
            </a:br>
            <a:r>
              <a:rPr lang="fr-FR"/>
              <a:t>Vidéo - Principaux modes de commande de la CLI d'IOS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rtl="0">
              <a:buNone/>
            </a:pPr>
            <a:r>
              <a:rPr lang="fr-FR" b="1" dirty="0">
                <a:solidFill>
                  <a:srgbClr val="FF0000"/>
                </a:solidFill>
              </a:rPr>
              <a:t>Cette vidéo présentera les points suivants </a:t>
            </a:r>
            <a:r>
              <a:rPr lang="fr-FR" b="1" dirty="0" smtClean="0">
                <a:solidFill>
                  <a:srgbClr val="FF0000"/>
                </a:solidFill>
              </a:rPr>
              <a:t>:</a:t>
            </a:r>
          </a:p>
          <a:p>
            <a:pPr marL="0" indent="0">
              <a:buNone/>
            </a:pPr>
            <a:r>
              <a:rPr lang="fr-FR" b="1" dirty="0">
                <a:solidFill>
                  <a:srgbClr val="FF0000"/>
                </a:solidFill>
                <a:hlinkClick r:id="rId4"/>
              </a:rPr>
              <a:t>https://</a:t>
            </a:r>
            <a:r>
              <a:rPr lang="fr-FR" b="1" dirty="0" smtClean="0">
                <a:solidFill>
                  <a:srgbClr val="FF0000"/>
                </a:solidFill>
                <a:hlinkClick r:id="rId4"/>
              </a:rPr>
              <a:t>contenthub.netacad.com/itn/2.2.3</a:t>
            </a:r>
            <a:endParaRPr lang="fr-FR" b="1" dirty="0" smtClean="0">
              <a:solidFill>
                <a:srgbClr val="FF0000"/>
              </a:solidFill>
            </a:endParaRPr>
          </a:p>
          <a:p>
            <a:pPr marL="0" indent="0">
              <a:buNone/>
            </a:pPr>
            <a:r>
              <a:rPr lang="fr-FR" b="1" dirty="0" smtClean="0">
                <a:solidFill>
                  <a:srgbClr val="FF0000"/>
                </a:solidFill>
              </a:rPr>
              <a:t> </a:t>
            </a:r>
            <a:endParaRPr lang="fr-FR" b="1" dirty="0">
              <a:solidFill>
                <a:srgbClr val="FF0000"/>
              </a:solidFill>
            </a:endParaRPr>
          </a:p>
          <a:p>
            <a:pPr lvl="1" rtl="0"/>
            <a:r>
              <a:rPr lang="fr-FR" sz="1500" dirty="0"/>
              <a:t>Mode d’exécution utilisateur</a:t>
            </a:r>
          </a:p>
          <a:p>
            <a:pPr lvl="1" rtl="0"/>
            <a:r>
              <a:rPr lang="fr-FR" sz="1500" dirty="0"/>
              <a:t>Mode d'exécution privilégié</a:t>
            </a:r>
          </a:p>
          <a:p>
            <a:pPr lvl="1" rtl="0"/>
            <a:r>
              <a:rPr lang="fr-FR" sz="1500" dirty="0"/>
              <a:t>Mode de config globale.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5154209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r>
              <a:rPr lang="en-US" altLang="en-US" sz="1600" dirty="0"/>
              <a:t/>
            </a:r>
            <a:br>
              <a:rPr lang="en-US" altLang="en-US" sz="1600" dirty="0"/>
            </a:br>
            <a:r>
              <a:rPr lang="fr-FR"/>
              <a:t>Navigation entre les différents modes IOS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rtl="0"/>
            <a:r>
              <a:rPr lang="fr-FR" b="1"/>
              <a:t>Mode d'exécution privilégié:</a:t>
            </a:r>
          </a:p>
          <a:p>
            <a:pPr lvl="1" rtl="0">
              <a:spcAft>
                <a:spcPts val="400"/>
              </a:spcAft>
            </a:pPr>
            <a:r>
              <a:rPr lang="fr-FR"/>
              <a:t>Pour passer du mode utilisateur au mode privilégié, utilisez la commande </a:t>
            </a:r>
            <a:r>
              <a:rPr lang="fr-FR" b="1"/>
              <a:t>enable </a:t>
            </a:r>
            <a:r>
              <a:rPr lang="fr-FR"/>
              <a:t>.</a:t>
            </a:r>
          </a:p>
          <a:p>
            <a:pPr rtl="0"/>
            <a:r>
              <a:rPr lang="fr-FR" b="1"/>
              <a:t>Mode de configuration globale: </a:t>
            </a:r>
          </a:p>
          <a:p>
            <a:pPr lvl="1" rtl="0"/>
            <a:r>
              <a:rPr lang="fr-FR"/>
              <a:t>Pour passer en mode de configuration globale et le quitter, utilisez la commande </a:t>
            </a:r>
            <a:r>
              <a:rPr lang="fr-FR" b="1"/>
              <a:t>configure terminal</a:t>
            </a:r>
            <a:r>
              <a:rPr lang="fr-FR"/>
              <a:t>. Revenez en mode d'exécution privilégié avec la commande </a:t>
            </a:r>
            <a:r>
              <a:rPr lang="fr-FR" b="1"/>
              <a:t>exit</a:t>
            </a:r>
            <a:r>
              <a:rPr lang="fr-FR"/>
              <a:t>. </a:t>
            </a:r>
          </a:p>
          <a:p>
            <a:pPr rtl="0"/>
            <a:r>
              <a:rPr lang="fr-FR" b="1"/>
              <a:t>Mode de configuration de ligne: </a:t>
            </a:r>
          </a:p>
          <a:p>
            <a:pPr lvl="1" rtl="0"/>
            <a:r>
              <a:rPr lang="fr-FR"/>
              <a:t>Pour entrer et sortir du mode de configuration de ligne, utilisez la commande de </a:t>
            </a:r>
            <a:r>
              <a:rPr lang="fr-FR" b="1"/>
              <a:t>ligne </a:t>
            </a:r>
            <a:r>
              <a:rPr lang="fr-FR"/>
              <a:t>suivie du type de ligne de gestion. Pour retourner au mode de configuration globale, utilisez la commande </a:t>
            </a:r>
            <a:r>
              <a:rPr lang="fr-FR" b="1"/>
              <a:t>exit</a:t>
            </a:r>
            <a:r>
              <a:rPr lang="fr-FR"/>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1185210464"/>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r>
              <a:rPr lang="en-US" altLang="en-US" sz="1600" dirty="0"/>
              <a:t/>
            </a:r>
            <a:br>
              <a:rPr lang="en-US" altLang="en-US" sz="1600" dirty="0"/>
            </a:br>
            <a:r>
              <a:rPr lang="fr-FR"/>
              <a:t>Navigation entre les différents modes IOS (Suite)</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rtl="0">
              <a:buNone/>
            </a:pPr>
            <a:r>
              <a:rPr lang="fr-FR" b="1"/>
              <a:t>Sous-modes de configuration: </a:t>
            </a:r>
          </a:p>
          <a:p>
            <a:pPr lvl="1" rtl="0"/>
            <a:r>
              <a:rPr lang="fr-FR"/>
              <a:t>Pour quitter un sous-mode de configuration et retourner au mode de configuration globale, utilisez la commande </a:t>
            </a:r>
            <a:r>
              <a:rPr lang="fr-FR" b="1"/>
              <a:t>exit</a:t>
            </a:r>
            <a:r>
              <a:rPr lang="fr-FR" b="1" i="1"/>
              <a:t> </a:t>
            </a:r>
            <a:r>
              <a:rPr lang="fr-FR"/>
              <a:t>. Pour revenir au mode EXEC privilège, utilisez la commande de </a:t>
            </a:r>
            <a:r>
              <a:rPr lang="fr-FR" b="1"/>
              <a:t>end</a:t>
            </a:r>
            <a:r>
              <a:rPr lang="fr-FR"/>
              <a:t> ou la combinaison de touches </a:t>
            </a:r>
            <a:r>
              <a:rPr lang="fr-FR" b="1"/>
              <a:t>Ctrl +Z</a:t>
            </a:r>
            <a:r>
              <a:rPr lang="fr-FR"/>
              <a:t> . </a:t>
            </a:r>
          </a:p>
          <a:p>
            <a:pPr marL="142875" lvl="1" indent="0">
              <a:buNone/>
            </a:pPr>
            <a:endParaRPr lang="en-US" dirty="0"/>
          </a:p>
          <a:p>
            <a:pPr lvl="1" rtl="0"/>
            <a:r>
              <a:rPr lang="fr-FR"/>
              <a:t>Pour passer directement d'un mode de sous-configuration à un autre, tapez la commande de mode de sous-configuration souhaitée. Remarquez comment l'invite de commandes passe de </a:t>
            </a:r>
            <a:r>
              <a:rPr lang="fr-FR" b="1"/>
              <a:t>(config-line)# </a:t>
            </a:r>
            <a:r>
              <a:rPr lang="fr-FR"/>
              <a:t>to </a:t>
            </a:r>
            <a:r>
              <a:rPr lang="fr-FR" b="1"/>
              <a:t>(config-if)#</a:t>
            </a:r>
            <a:r>
              <a:rPr lang="fr-FR"/>
              <a:t>. </a:t>
            </a:r>
            <a:r>
              <a:rPr lang="fr-FR" b="1"/>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32118728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rtl="0">
              <a:buNone/>
            </a:pPr>
            <a:r>
              <a:rPr lang="fr-FR" sz="1800" dirty="0" smtClean="0"/>
              <a:t>Le </a:t>
            </a:r>
            <a:r>
              <a:rPr lang="fr-FR" sz="1800" dirty="0"/>
              <a:t>besoin de communiquer est aussi important pour nous que l'air, l'eau, la </a:t>
            </a:r>
            <a:r>
              <a:rPr lang="fr-FR" sz="1800" dirty="0" smtClean="0"/>
              <a:t>nourriture. </a:t>
            </a:r>
            <a:r>
              <a:rPr lang="fr-FR" sz="1800" dirty="0"/>
              <a:t>Aujourd'hui, grâce aux réseaux, nous sommes plus connectés que </a:t>
            </a:r>
            <a:r>
              <a:rPr lang="fr-FR" sz="1800" dirty="0" smtClean="0"/>
              <a:t>jamais.</a:t>
            </a:r>
          </a:p>
          <a:p>
            <a:pPr marL="0" indent="0" algn="ctr">
              <a:buNone/>
            </a:pPr>
            <a:r>
              <a:rPr lang="fr-FR" sz="1800" b="1" dirty="0">
                <a:solidFill>
                  <a:srgbClr val="FF0000"/>
                </a:solidFill>
              </a:rPr>
              <a:t>Qu'est-ce que nous n'aurions pas sans </a:t>
            </a:r>
            <a:r>
              <a:rPr lang="fr-FR" sz="1800" b="1" dirty="0" smtClean="0">
                <a:solidFill>
                  <a:srgbClr val="FF0000"/>
                </a:solidFill>
              </a:rPr>
              <a:t>réseaux?????????</a:t>
            </a:r>
            <a:endParaRPr lang="fr-FR" sz="1800" dirty="0"/>
          </a:p>
          <a:p>
            <a:pPr marL="0" indent="0" rtl="0">
              <a:buNone/>
            </a:pPr>
            <a:endParaRPr lang="fr-FR" sz="1800" dirty="0"/>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Mise en réseau aujourd'hui</a:t>
            </a:r>
            <a:r>
              <a:rPr lang="en-US" altLang="en-US" dirty="0"/>
              <a:t/>
            </a:r>
            <a:br>
              <a:rPr lang="en-US" altLang="en-US" dirty="0"/>
            </a:br>
            <a:r>
              <a:rPr lang="fr-FR"/>
              <a:t>Les réseaux nous connectent</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a:t>Navigation IOS</a:t>
            </a:r>
            <a:r>
              <a:rPr lang="en-US" altLang="en-US" dirty="0"/>
              <a:t/>
            </a:r>
            <a:br>
              <a:rPr lang="en-US" altLang="en-US" dirty="0"/>
            </a:br>
            <a:r>
              <a:rPr lang="fr-FR"/>
              <a:t>Vidéo - Navigation entre les différents modes IOS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51255"/>
            <a:ext cx="8649325" cy="3522688"/>
          </a:xfrm>
        </p:spPr>
        <p:txBody>
          <a:bodyPr/>
          <a:lstStyle/>
          <a:p>
            <a:pPr marL="0" indent="0" rtl="0">
              <a:buNone/>
            </a:pPr>
            <a:r>
              <a:rPr lang="fr-FR" b="1" dirty="0">
                <a:solidFill>
                  <a:srgbClr val="FF0000"/>
                </a:solidFill>
              </a:rPr>
              <a:t>Cette vidéo couvrira les éléments suivants: </a:t>
            </a:r>
            <a:endParaRPr lang="fr-FR" b="1" dirty="0" smtClean="0">
              <a:solidFill>
                <a:srgbClr val="FF0000"/>
              </a:solidFill>
            </a:endParaRPr>
          </a:p>
          <a:p>
            <a:pPr marL="0" indent="0">
              <a:buNone/>
            </a:pPr>
            <a:r>
              <a:rPr lang="fr-FR" b="1" dirty="0">
                <a:solidFill>
                  <a:srgbClr val="FF0000"/>
                </a:solidFill>
                <a:hlinkClick r:id="rId4"/>
              </a:rPr>
              <a:t>https://</a:t>
            </a:r>
            <a:r>
              <a:rPr lang="fr-FR" b="1" dirty="0" smtClean="0">
                <a:solidFill>
                  <a:srgbClr val="FF0000"/>
                </a:solidFill>
                <a:hlinkClick r:id="rId4"/>
              </a:rPr>
              <a:t>contenthub.netacad.com/itn/2.2.5</a:t>
            </a:r>
            <a:endParaRPr lang="fr-FR" b="1" dirty="0" smtClean="0">
              <a:solidFill>
                <a:srgbClr val="FF0000"/>
              </a:solidFill>
            </a:endParaRPr>
          </a:p>
          <a:p>
            <a:pPr lvl="1" rtl="0"/>
            <a:r>
              <a:rPr lang="fr-FR" sz="1500" dirty="0" smtClean="0"/>
              <a:t>activer</a:t>
            </a:r>
            <a:endParaRPr lang="fr-FR" sz="1500" dirty="0"/>
          </a:p>
          <a:p>
            <a:pPr lvl="1" rtl="0"/>
            <a:r>
              <a:rPr lang="fr-FR" sz="1500" dirty="0"/>
              <a:t>désactiver</a:t>
            </a:r>
          </a:p>
          <a:p>
            <a:pPr lvl="1" rtl="0"/>
            <a:r>
              <a:rPr lang="fr-FR" sz="1500" dirty="0"/>
              <a:t>configure terminal</a:t>
            </a:r>
          </a:p>
          <a:p>
            <a:pPr lvl="1" rtl="0"/>
            <a:r>
              <a:rPr lang="fr-FR" sz="1500" dirty="0"/>
              <a:t>exit</a:t>
            </a:r>
          </a:p>
          <a:p>
            <a:pPr lvl="1" rtl="0"/>
            <a:r>
              <a:rPr lang="fr-FR" sz="1500" dirty="0"/>
              <a:t>end</a:t>
            </a:r>
          </a:p>
          <a:p>
            <a:pPr lvl="1" rtl="0"/>
            <a:r>
              <a:rPr lang="fr-FR" sz="1500" dirty="0"/>
              <a:t>Contrôle + Z sur le clavier</a:t>
            </a:r>
          </a:p>
          <a:p>
            <a:pPr lvl="1" rtl="0"/>
            <a:r>
              <a:rPr lang="fr-FR" sz="1500" dirty="0"/>
              <a:t>Autres commandes pour entrer en mode de configuration secondaire</a:t>
            </a:r>
          </a:p>
          <a:p>
            <a:endParaRPr lang="en-US" dirty="0"/>
          </a:p>
          <a:p>
            <a:pPr marL="0" indent="0">
              <a:buNone/>
            </a:pPr>
            <a:endParaRPr lang="en-US" dirty="0"/>
          </a:p>
          <a:p>
            <a:endParaRPr lang="en-US" altLang="ja-JP" dirty="0"/>
          </a:p>
        </p:txBody>
      </p:sp>
      <p:sp>
        <p:nvSpPr>
          <p:cNvPr id="2" name="Rectangle 1"/>
          <p:cNvSpPr/>
          <p:nvPr/>
        </p:nvSpPr>
        <p:spPr>
          <a:xfrm>
            <a:off x="1874520" y="3790295"/>
            <a:ext cx="4572000" cy="1323439"/>
          </a:xfrm>
          <a:prstGeom prst="rect">
            <a:avLst/>
          </a:prstGeom>
        </p:spPr>
        <p:txBody>
          <a:bodyPr>
            <a:spAutoFit/>
          </a:bodyPr>
          <a:lstStyle/>
          <a:p>
            <a:pPr algn="ctr"/>
            <a:r>
              <a:rPr lang="fr-FR" sz="2000" b="1" dirty="0">
                <a:solidFill>
                  <a:srgbClr val="FF0000"/>
                </a:solidFill>
              </a:rPr>
              <a:t>Pourquoi pensez-vous que les commandes disponibles en mode d’exécution utilisateur sont limitées?</a:t>
            </a:r>
          </a:p>
        </p:txBody>
      </p:sp>
    </p:spTree>
    <p:custDataLst>
      <p:tags r:id="rId1"/>
    </p:custDataLst>
    <p:extLst>
      <p:ext uri="{BB962C8B-B14F-4D97-AF65-F5344CB8AC3E}">
        <p14:creationId xmlns:p14="http://schemas.microsoft.com/office/powerpoint/2010/main" val="4059341870"/>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fr-FR" sz="4000">
                <a:solidFill>
                  <a:schemeClr val="accent5">
                    <a:lumMod val="40000"/>
                    <a:lumOff val="60000"/>
                  </a:schemeClr>
                </a:solidFill>
              </a:rPr>
              <a:t>2.3 La Structure des commandes</a:t>
            </a:r>
          </a:p>
        </p:txBody>
      </p:sp>
    </p:spTree>
    <p:custDataLst>
      <p:tags r:id="rId1"/>
    </p:custDataLst>
    <p:extLst>
      <p:ext uri="{BB962C8B-B14F-4D97-AF65-F5344CB8AC3E}">
        <p14:creationId xmlns:p14="http://schemas.microsoft.com/office/powerpoint/2010/main" val="112008141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r>
              <a:rPr lang="en-US" dirty="0"/>
              <a:t/>
            </a:r>
            <a:br>
              <a:rPr lang="en-US" dirty="0"/>
            </a:br>
            <a:r>
              <a:rPr lang="fr-FR"/>
              <a:t>La Structure des commandes IOS de base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rtl="0">
              <a:buFont typeface="Arial" panose="020B0604020202020204" pitchFamily="34" charset="0"/>
              <a:buChar char="•"/>
            </a:pPr>
            <a:r>
              <a:rPr lang="fr-FR" b="1"/>
              <a:t>Mot-clé</a:t>
            </a:r>
            <a:r>
              <a:rPr lang="fr-FR"/>
              <a:t> - </a:t>
            </a:r>
            <a:r>
              <a:rPr lang="fr-FR" sz="1400"/>
              <a:t>il s'agit d'un paramètre spécifique défini dans le système d'exploitation (dans la figure, les </a:t>
            </a:r>
            <a:r>
              <a:rPr lang="fr-FR" sz="1400" b="1"/>
              <a:t>protocoles IP</a:t>
            </a:r>
            <a:r>
              <a:rPr lang="fr-FR" sz="1400"/>
              <a:t>).</a:t>
            </a:r>
          </a:p>
          <a:p>
            <a:pPr rtl="0">
              <a:buFont typeface="Arial" panose="020B0604020202020204" pitchFamily="34" charset="0"/>
              <a:buChar char="•"/>
            </a:pPr>
            <a:r>
              <a:rPr lang="fr-FR" b="1"/>
              <a:t>Argument</a:t>
            </a:r>
            <a:r>
              <a:rPr lang="fr-FR"/>
              <a:t> - </a:t>
            </a:r>
            <a:r>
              <a:rPr lang="fr-FR" sz="1400"/>
              <a:t>il s'agit d'une valeur ou d'une variable définie par l'utilisateur (dans la figure, </a:t>
            </a:r>
            <a:r>
              <a:rPr lang="fr-FR" sz="1400" b="1"/>
              <a:t> 192.168.10.5</a:t>
            </a:r>
            <a:r>
              <a:rPr lang="fr-FR" sz="140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562929234"/>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r>
              <a:rPr lang="en-US" dirty="0"/>
              <a:t/>
            </a:r>
            <a:br>
              <a:rPr lang="en-US" dirty="0"/>
            </a:br>
            <a:r>
              <a:rPr lang="fr-FR"/>
              <a:t>Contrôleur de syntaxe de la commande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rtl="0">
              <a:buNone/>
            </a:pPr>
            <a:r>
              <a:rPr lang="fr-FR" sz="1400" dirty="0"/>
              <a:t>Une commande peut exiger un ou plusieurs arguments. Pour connaître les mots-clés et les arguments requis pour une commande, consultez la section sur la syntaxe des commandes. </a:t>
            </a:r>
          </a:p>
          <a:p>
            <a:pPr lvl="1" rtl="0"/>
            <a:r>
              <a:rPr lang="fr-FR" dirty="0"/>
              <a:t>le texte en gras signale les commandes et les mots clés que l'utilisateur doit saisir tels quels. </a:t>
            </a:r>
          </a:p>
          <a:p>
            <a:pPr lvl="1" rtl="0"/>
            <a:r>
              <a:rPr lang="fr-FR" dirty="0"/>
              <a:t>Le texte en italique signale un argument dont l'utilisateur fournit la valeur.</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pPr rtl="0"/>
                      <a:r>
                        <a:rPr lang="fr-FR" sz="1200"/>
                        <a:t>Convention</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308073">
                <a:tc>
                  <a:txBody>
                    <a:bodyPr/>
                    <a:lstStyle/>
                    <a:p>
                      <a:pPr rtl="0" fontAlgn="ctr"/>
                      <a:r>
                        <a:rPr lang="fr-FR" sz="1200" b="1">
                          <a:effectLst/>
                        </a:rPr>
                        <a:t>gras</a:t>
                      </a:r>
                    </a:p>
                  </a:txBody>
                  <a:tcPr marL="47625" marR="47625" marT="47625" marB="47625" anchor="ctr"/>
                </a:tc>
                <a:tc>
                  <a:txBody>
                    <a:bodyPr/>
                    <a:lstStyle/>
                    <a:p>
                      <a:pPr rtl="0" fontAlgn="ctr"/>
                      <a:r>
                        <a:rPr lang="fr-FR" sz="1200" b="0">
                          <a:effectLst/>
                        </a:rPr>
                        <a:t>Le texte en gras signale les commandes et mots-clés à saisir tels quels.</a:t>
                      </a:r>
                    </a:p>
                  </a:txBody>
                  <a:tcPr marL="47625" marR="47625" marT="47625" marB="47625" anchor="ctr"/>
                </a:tc>
                <a:extLst>
                  <a:ext uri="{0D108BD9-81ED-4DB2-BD59-A6C34878D82A}">
                    <a16:rowId xmlns:a16="http://schemas.microsoft.com/office/drawing/2014/main" val="3639080909"/>
                  </a:ext>
                </a:extLst>
              </a:tr>
              <a:tr h="308073">
                <a:tc>
                  <a:txBody>
                    <a:bodyPr/>
                    <a:lstStyle/>
                    <a:p>
                      <a:pPr rtl="0" fontAlgn="ctr"/>
                      <a:r>
                        <a:rPr lang="fr-FR" sz="1200" b="0" i="1">
                          <a:effectLst/>
                        </a:rPr>
                        <a:t>Italique</a:t>
                      </a:r>
                    </a:p>
                  </a:txBody>
                  <a:tcPr marL="47625" marR="47625" marT="47625" marB="47625" anchor="ctr"/>
                </a:tc>
                <a:tc>
                  <a:txBody>
                    <a:bodyPr/>
                    <a:lstStyle/>
                    <a:p>
                      <a:pPr rtl="0" fontAlgn="ctr"/>
                      <a:r>
                        <a:rPr lang="fr-FR" sz="1200" b="0" dirty="0">
                          <a:effectLst/>
                        </a:rPr>
                        <a:t>Le texte en italique signale les arguments pour lesquels des valeurs doivent être saisies.</a:t>
                      </a:r>
                    </a:p>
                  </a:txBody>
                  <a:tcPr marL="47625" marR="47625" marT="47625" marB="47625" anchor="ctr"/>
                </a:tc>
                <a:extLst>
                  <a:ext uri="{0D108BD9-81ED-4DB2-BD59-A6C34878D82A}">
                    <a16:rowId xmlns:a16="http://schemas.microsoft.com/office/drawing/2014/main" val="4082093158"/>
                  </a:ext>
                </a:extLst>
              </a:tr>
              <a:tr h="30807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crochets signalent un élément facultatif (mot-clé ou argument).</a:t>
                      </a:r>
                    </a:p>
                  </a:txBody>
                  <a:tcPr marL="47625" marR="47625" marT="47625" marB="47625" anchor="ctr"/>
                </a:tc>
                <a:extLst>
                  <a:ext uri="{0D108BD9-81ED-4DB2-BD59-A6C34878D82A}">
                    <a16:rowId xmlns:a16="http://schemas.microsoft.com/office/drawing/2014/main" val="2021840048"/>
                  </a:ext>
                </a:extLst>
              </a:tr>
              <a:tr h="33166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accolades signalent un élément requis (mot-clé ou argument).</a:t>
                      </a:r>
                    </a:p>
                  </a:txBody>
                  <a:tcPr marL="47625" marR="47625" marT="47625" marB="47625" anchor="ctr"/>
                </a:tc>
                <a:extLst>
                  <a:ext uri="{0D108BD9-81ED-4DB2-BD59-A6C34878D82A}">
                    <a16:rowId xmlns:a16="http://schemas.microsoft.com/office/drawing/2014/main" val="2968577270"/>
                  </a:ext>
                </a:extLst>
              </a:tr>
              <a:tr h="552495">
                <a:tc>
                  <a:txBody>
                    <a:bodyPr/>
                    <a:lstStyle/>
                    <a:p>
                      <a:pPr rtl="0" fontAlgn="ctr"/>
                      <a:r>
                        <a:rPr lang="fr-FR" sz="1200" b="1">
                          <a:effectLst/>
                        </a:rPr>
                        <a:t>[</a:t>
                      </a:r>
                      <a:r>
                        <a:rPr lang="fr-FR" sz="1200" b="0">
                          <a:effectLst/>
                        </a:rPr>
                        <a:t>x</a:t>
                      </a:r>
                      <a:r>
                        <a:rPr lang="fr-FR" sz="1200" b="1">
                          <a:effectLst/>
                        </a:rPr>
                        <a:t> {</a:t>
                      </a:r>
                      <a:r>
                        <a:rPr lang="fr-FR" sz="1200" b="0">
                          <a:effectLst/>
                        </a:rPr>
                        <a:t>y</a:t>
                      </a:r>
                      <a:r>
                        <a:rPr lang="fr-FR" sz="1200" b="1">
                          <a:effectLst/>
                        </a:rPr>
                        <a:t> | </a:t>
                      </a:r>
                      <a:r>
                        <a:rPr lang="fr-FR" sz="1200" b="0">
                          <a:effectLst/>
                        </a:rPr>
                        <a:t>z</a:t>
                      </a:r>
                      <a:r>
                        <a:rPr lang="fr-FR" sz="1200" b="1">
                          <a:effectLst/>
                        </a:rPr>
                        <a:t> }]</a:t>
                      </a:r>
                    </a:p>
                  </a:txBody>
                  <a:tcPr marL="47625" marR="47625" marT="47625" marB="47625" anchor="ctr"/>
                </a:tc>
                <a:tc>
                  <a:txBody>
                    <a:bodyPr/>
                    <a:lstStyle/>
                    <a:p>
                      <a:pPr rtl="0" fontAlgn="ctr"/>
                      <a:r>
                        <a:rPr lang="fr-FR" sz="1200" b="0" dirty="0">
                          <a:effectLst/>
                        </a:rPr>
                        <a:t>Les accolades et les lignes verticales encadrées par des crochets signalent un choix obligatoire, au sein d'un élément facultatif. Les espaces sont utilisés pour délimiter clairement certaines parties de la commande.</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762793342"/>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r>
              <a:rPr lang="en-US" dirty="0"/>
              <a:t/>
            </a:r>
            <a:br>
              <a:rPr lang="en-US" dirty="0"/>
            </a:br>
            <a:r>
              <a:rPr lang="fr-FR"/>
              <a:t>Vérification de la syntaxe de la commande IOS (suite.)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fr-FR" dirty="0"/>
              <a:t>La syntaxe de la commande fournit le modèle, ou format, qui doit être utilisé lors de la saisie d'une commande.</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La commande est </a:t>
            </a:r>
            <a:r>
              <a:rPr lang="fr-FR" b="1"/>
              <a:t>ping</a:t>
            </a:r>
            <a:r>
              <a:rPr lang="fr-FR"/>
              <a:t> et l'argument défini par l'utilisateur est </a:t>
            </a:r>
            <a:r>
              <a:rPr lang="fr-FR" i="1"/>
              <a:t>l'adresse IP</a:t>
            </a:r>
            <a:r>
              <a:rPr lang="fr-FR"/>
              <a:t> de l'appareil de destination. Par exemple, </a:t>
            </a:r>
            <a:r>
              <a:rPr lang="fr-FR" b="1"/>
              <a:t>ping 10.10.10.5</a:t>
            </a:r>
            <a:r>
              <a:rPr lang="fr-FR"/>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dirty="0"/>
              <a:t>La commande est </a:t>
            </a:r>
            <a:r>
              <a:rPr lang="fr-FR" b="1" dirty="0" err="1"/>
              <a:t>traceroute</a:t>
            </a:r>
            <a:r>
              <a:rPr lang="fr-FR" dirty="0"/>
              <a:t> t l'argument défini par l'utilisateur est </a:t>
            </a:r>
            <a:r>
              <a:rPr lang="fr-FR" i="1" dirty="0"/>
              <a:t>l'adresse IP</a:t>
            </a:r>
            <a:r>
              <a:rPr lang="fr-FR" dirty="0"/>
              <a:t> de l'appareil de destination. For </a:t>
            </a:r>
            <a:r>
              <a:rPr lang="fr-FR" dirty="0" err="1"/>
              <a:t>example</a:t>
            </a:r>
            <a:r>
              <a:rPr lang="fr-FR" dirty="0"/>
              <a:t>, </a:t>
            </a:r>
            <a:r>
              <a:rPr lang="fr-FR" b="1" dirty="0" err="1"/>
              <a:t>traceroute</a:t>
            </a:r>
            <a:r>
              <a:rPr lang="fr-FR" b="1" dirty="0"/>
              <a:t> 192.168.254.254</a:t>
            </a:r>
            <a:r>
              <a:rPr lang="fr-FR"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8799204" cy="307777"/>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fr-FR" sz="1400" dirty="0">
                <a:solidFill>
                  <a:srgbClr val="000000"/>
                </a:solidFill>
              </a:rPr>
              <a:t>Si une commande est complexe avec plusieurs arguments, vous pouvez la voir représentée comme ceci:</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086204391"/>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La Structure des commandes</a:t>
            </a:r>
            <a:r>
              <a:rPr lang="en-US" dirty="0"/>
              <a:t/>
            </a:r>
            <a:br>
              <a:rPr lang="en-US" dirty="0"/>
            </a:br>
            <a:r>
              <a:rPr lang="fr-FR"/>
              <a:t>Fonctionnalités d'aide d'IOS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fr-FR" sz="1600"/>
              <a:t>L'IOS propose deux formes d'aide: l'aide contextuelle et la vérification de la syntaxe des commandes.</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a:t>Une aide contextuelle vous permet de trouver rapidement des réponses aux questions suivantes:</a:t>
            </a:r>
          </a:p>
          <a:p>
            <a:pPr lvl="2" rtl="0"/>
            <a:r>
              <a:rPr lang="fr-FR"/>
              <a:t>Quelles commandes sont disponibles dans chaque mode de commande?</a:t>
            </a:r>
          </a:p>
          <a:p>
            <a:pPr lvl="2" rtl="0"/>
            <a:r>
              <a:rPr lang="fr-FR"/>
              <a:t>Quelles commandes commencent par des caractères spécifiques ou un groupe de caractères?</a:t>
            </a:r>
          </a:p>
          <a:p>
            <a:pPr lvl="2" rtl="0"/>
            <a:r>
              <a:rPr lang="fr-FR"/>
              <a:t>Quels arguments et mots clés sont disponibles pour des commandes particulières?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a:t>La vérification de la syntaxe des commandes contrôle que l'utilisateur a saisie une commande valide. </a:t>
            </a:r>
          </a:p>
          <a:p>
            <a:pPr lvl="2" rtl="0"/>
            <a:r>
              <a:rPr lang="fr-FR"/>
              <a:t>s'il ne comprend pas la commande entrée, l'interpréteur affiche des commentaires décrivant le problème rencontré.</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989073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pPr rtl="0"/>
            <a:r>
              <a:rPr lang="fr-FR" sz="1400" dirty="0">
                <a:solidFill>
                  <a:srgbClr val="FF0000"/>
                </a:solidFill>
              </a:rPr>
              <a:t>La Structure des commandes</a:t>
            </a:r>
            <a:r>
              <a:rPr lang="en-US" altLang="en-US" sz="2000" dirty="0">
                <a:solidFill>
                  <a:srgbClr val="FF0000"/>
                </a:solidFill>
              </a:rPr>
              <a:t/>
            </a:r>
            <a:br>
              <a:rPr lang="en-US" altLang="en-US" sz="2000" dirty="0">
                <a:solidFill>
                  <a:srgbClr val="FF0000"/>
                </a:solidFill>
              </a:rPr>
            </a:br>
            <a:r>
              <a:rPr lang="fr-FR" sz="2000" dirty="0">
                <a:solidFill>
                  <a:srgbClr val="FF0000"/>
                </a:solidFill>
              </a:rPr>
              <a:t>Vidéo - Aide contextuelle et vérificateur de syntaxe des commandes</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présentera les points suivants : </a:t>
            </a:r>
            <a:endParaRPr lang="fr-FR" dirty="0" smtClean="0"/>
          </a:p>
          <a:p>
            <a:pPr marL="0" indent="0">
              <a:buNone/>
            </a:pPr>
            <a:r>
              <a:rPr lang="fr-FR" dirty="0">
                <a:hlinkClick r:id="rId4"/>
              </a:rPr>
              <a:t>https://</a:t>
            </a:r>
            <a:r>
              <a:rPr lang="fr-FR" dirty="0" smtClean="0">
                <a:hlinkClick r:id="rId4"/>
              </a:rPr>
              <a:t>contenthub.netacad.com/itn/2.3.4</a:t>
            </a:r>
            <a:endParaRPr lang="fr-FR" dirty="0" smtClean="0"/>
          </a:p>
          <a:p>
            <a:pPr marL="0" indent="0">
              <a:buNone/>
            </a:pPr>
            <a:endParaRPr lang="fr-FR" dirty="0"/>
          </a:p>
          <a:p>
            <a:pPr lvl="1" rtl="0"/>
            <a:r>
              <a:rPr lang="fr-FR" sz="1500" dirty="0"/>
              <a:t>L'utilisation de commande help en mode EXEC utilisateur, EXEC privilégié et configuration globale</a:t>
            </a:r>
          </a:p>
          <a:p>
            <a:pPr lvl="1" rtl="0"/>
            <a:r>
              <a:rPr lang="fr-FR" sz="1500" dirty="0"/>
              <a:t>la terminaison des commandes et les arguments avec la commande help</a:t>
            </a:r>
          </a:p>
          <a:p>
            <a:pPr lvl="1" rtl="0"/>
            <a:r>
              <a:rPr lang="fr-FR" sz="1500" dirty="0"/>
              <a:t>L'utilisation de contrôleur de syntaxe des commandes pour corriger les erreurs de syntaxe et les commandes incomplètes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809236464"/>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r>
              <a:rPr lang="en-US" dirty="0"/>
              <a:t/>
            </a:r>
            <a:br>
              <a:rPr lang="en-US" dirty="0"/>
            </a:br>
            <a:r>
              <a:rPr lang="fr-FR"/>
              <a:t>Touches d'accès rapide et raccourcis clavier</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rtl="0">
              <a:buFont typeface="Arial" panose="020B0604020202020204" pitchFamily="34" charset="0"/>
              <a:buChar char="•"/>
            </a:pPr>
            <a:r>
              <a:rPr lang="fr-FR" sz="1600"/>
              <a:t>Dans le CLI d'IOS, des touches d'accès rapide et des raccourcis facilitent la configuration, la surveillance et le dépannage.</a:t>
            </a:r>
          </a:p>
          <a:p>
            <a:pPr rtl="0">
              <a:buFont typeface="Arial" panose="020B0604020202020204" pitchFamily="34" charset="0"/>
              <a:buChar char="•"/>
            </a:pPr>
            <a:r>
              <a:rPr lang="fr-FR" sz="1600"/>
              <a:t>Il est possible de raccourcir les commandes et les mots-clés jusqu'au nombre minimal de caractères qui identifient une sélection unique. Par exemple, vous pouvez raccourcir la commande </a:t>
            </a:r>
            <a:r>
              <a:rPr lang="fr-FR" sz="1600" b="1"/>
              <a:t>configure</a:t>
            </a:r>
            <a:r>
              <a:rPr lang="fr-FR" sz="1600"/>
              <a:t> en entrant  </a:t>
            </a:r>
            <a:r>
              <a:rPr lang="fr-FR" sz="1600" b="1"/>
              <a:t>conf</a:t>
            </a:r>
            <a:r>
              <a:rPr lang="fr-FR" sz="1600"/>
              <a:t> parce que </a:t>
            </a:r>
            <a:r>
              <a:rPr lang="fr-FR" sz="1600" b="1"/>
              <a:t>configure</a:t>
            </a:r>
            <a:r>
              <a:rPr lang="fr-FR" sz="1600"/>
              <a:t> est la seule commande qui commence par </a:t>
            </a:r>
            <a:r>
              <a:rPr lang="fr-FR" sz="1600" b="1"/>
              <a:t>conf</a:t>
            </a:r>
            <a:r>
              <a:rPr lang="fr-FR" sz="160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3346993288"/>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r>
              <a:rPr lang="en-US" dirty="0"/>
              <a:t/>
            </a:r>
            <a:br>
              <a:rPr lang="en-US" dirty="0"/>
            </a:br>
            <a:r>
              <a:rPr lang="fr-FR"/>
              <a:t>Touches d'accès rapide et raccourcis clavier (suite.)</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pPr rtl="0"/>
            <a:r>
              <a:rPr lang="fr-FR" sz="1600"/>
              <a:t>Le tableau ci-dessous présente une brève liste de frappes pour améliorer l'édition en ligne de commande</a:t>
            </a:r>
            <a:r>
              <a:rPr lang="fr-FR"/>
              <a:t>. </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pPr rtl="0"/>
                      <a:r>
                        <a:rPr lang="fr-FR"/>
                        <a:t>Frappe</a:t>
                      </a:r>
                    </a:p>
                  </a:txBody>
                  <a:tcPr/>
                </a:tc>
                <a:tc>
                  <a:txBody>
                    <a:bodyPr/>
                    <a:lstStyle/>
                    <a:p>
                      <a:pPr rtl="0"/>
                      <a:r>
                        <a:rPr lang="fr-FR"/>
                        <a:t>Description</a:t>
                      </a:r>
                    </a:p>
                  </a:txBody>
                  <a:tcPr/>
                </a:tc>
                <a:extLst>
                  <a:ext uri="{0D108BD9-81ED-4DB2-BD59-A6C34878D82A}">
                    <a16:rowId xmlns:a16="http://schemas.microsoft.com/office/drawing/2014/main" val="3590626540"/>
                  </a:ext>
                </a:extLst>
              </a:tr>
              <a:tr h="370840">
                <a:tc>
                  <a:txBody>
                    <a:bodyPr/>
                    <a:lstStyle/>
                    <a:p>
                      <a:pPr rtl="0" fontAlgn="ctr"/>
                      <a:r>
                        <a:rPr lang="fr-FR" sz="1200" b="1">
                          <a:effectLst/>
                        </a:rPr>
                        <a:t>Tabulation</a:t>
                      </a:r>
                    </a:p>
                  </a:txBody>
                  <a:tcPr marL="47625" marR="47625" marT="47625" marB="47625" anchor="ctr"/>
                </a:tc>
                <a:tc>
                  <a:txBody>
                    <a:bodyPr/>
                    <a:lstStyle/>
                    <a:p>
                      <a:pPr rtl="0" fontAlgn="ctr"/>
                      <a:r>
                        <a:rPr lang="fr-FR" sz="1200" b="0">
                          <a:effectLst/>
                        </a:rPr>
                        <a:t>Complète un nom de commande entré partiellement.</a:t>
                      </a:r>
                    </a:p>
                  </a:txBody>
                  <a:tcPr marL="47625" marR="47625" marT="47625" marB="47625" anchor="ctr"/>
                </a:tc>
                <a:extLst>
                  <a:ext uri="{0D108BD9-81ED-4DB2-BD59-A6C34878D82A}">
                    <a16:rowId xmlns:a16="http://schemas.microsoft.com/office/drawing/2014/main" val="3639080909"/>
                  </a:ext>
                </a:extLst>
              </a:tr>
              <a:tr h="370840">
                <a:tc>
                  <a:txBody>
                    <a:bodyPr/>
                    <a:lstStyle/>
                    <a:p>
                      <a:pPr rtl="0" fontAlgn="ctr"/>
                      <a:r>
                        <a:rPr lang="fr-FR" sz="1200" b="1">
                          <a:effectLst/>
                        </a:rPr>
                        <a:t>Retour arrière</a:t>
                      </a:r>
                    </a:p>
                  </a:txBody>
                  <a:tcPr marL="47625" marR="47625" marT="47625" marB="47625" anchor="ctr"/>
                </a:tc>
                <a:tc>
                  <a:txBody>
                    <a:bodyPr/>
                    <a:lstStyle/>
                    <a:p>
                      <a:pPr rtl="0" fontAlgn="ctr"/>
                      <a:r>
                        <a:rPr lang="fr-FR" sz="1200" b="0">
                          <a:effectLst/>
                        </a:rPr>
                        <a:t>Efface le caractère à gauche du curseur.</a:t>
                      </a:r>
                    </a:p>
                  </a:txBody>
                  <a:tcPr marL="47625" marR="47625" marT="47625" marB="47625" anchor="ctr"/>
                </a:tc>
                <a:extLst>
                  <a:ext uri="{0D108BD9-81ED-4DB2-BD59-A6C34878D82A}">
                    <a16:rowId xmlns:a16="http://schemas.microsoft.com/office/drawing/2014/main" val="4082093158"/>
                  </a:ext>
                </a:extLst>
              </a:tr>
              <a:tr h="370840">
                <a:tc>
                  <a:txBody>
                    <a:bodyPr/>
                    <a:lstStyle/>
                    <a:p>
                      <a:pPr rtl="0" fontAlgn="ctr"/>
                      <a:r>
                        <a:rPr lang="fr-FR" sz="1200" b="1">
                          <a:effectLst/>
                        </a:rPr>
                        <a:t>Flèche Gauche </a:t>
                      </a:r>
                      <a:r>
                        <a:rPr lang="fr-FR" sz="1200" b="0">
                          <a:effectLst/>
                        </a:rPr>
                        <a:t>ou</a:t>
                      </a:r>
                      <a:r>
                        <a:rPr lang="fr-FR" sz="1200" b="1">
                          <a:effectLst/>
                        </a:rPr>
                        <a:t> Ctrl+B</a:t>
                      </a:r>
                    </a:p>
                  </a:txBody>
                  <a:tcPr marL="47625" marR="47625" marT="47625" marB="47625" anchor="ctr"/>
                </a:tc>
                <a:tc>
                  <a:txBody>
                    <a:bodyPr/>
                    <a:lstStyle/>
                    <a:p>
                      <a:pPr rtl="0" fontAlgn="ctr"/>
                      <a:r>
                        <a:rPr lang="fr-FR" sz="1200" b="0">
                          <a:effectLst/>
                        </a:rPr>
                        <a:t>Déplace le curseur d'un caractère vers la gauche.</a:t>
                      </a:r>
                    </a:p>
                  </a:txBody>
                  <a:tcPr marL="47625" marR="47625" marT="47625" marB="47625" anchor="ctr"/>
                </a:tc>
                <a:extLst>
                  <a:ext uri="{0D108BD9-81ED-4DB2-BD59-A6C34878D82A}">
                    <a16:rowId xmlns:a16="http://schemas.microsoft.com/office/drawing/2014/main" val="2021840048"/>
                  </a:ext>
                </a:extLst>
              </a:tr>
              <a:tr h="370840">
                <a:tc>
                  <a:txBody>
                    <a:bodyPr/>
                    <a:lstStyle/>
                    <a:p>
                      <a:pPr rtl="0" fontAlgn="ctr"/>
                      <a:r>
                        <a:rPr lang="fr-FR" sz="1200" b="1">
                          <a:effectLst/>
                        </a:rPr>
                        <a:t>Flèche Droite </a:t>
                      </a:r>
                      <a:r>
                        <a:rPr lang="fr-FR" sz="1200" b="0">
                          <a:effectLst/>
                        </a:rPr>
                        <a:t>ou</a:t>
                      </a:r>
                      <a:r>
                        <a:rPr lang="fr-FR" sz="1200" b="1">
                          <a:effectLst/>
                        </a:rPr>
                        <a:t> Ctrl+F</a:t>
                      </a:r>
                    </a:p>
                  </a:txBody>
                  <a:tcPr marL="47625" marR="47625" marT="47625" marB="47625" anchor="ctr"/>
                </a:tc>
                <a:tc>
                  <a:txBody>
                    <a:bodyPr/>
                    <a:lstStyle/>
                    <a:p>
                      <a:pPr rtl="0" fontAlgn="ctr"/>
                      <a:r>
                        <a:rPr lang="fr-FR" sz="1200" b="0">
                          <a:effectLst/>
                        </a:rPr>
                        <a:t>Déplace le curseur d'un caractère vers la droite.</a:t>
                      </a:r>
                    </a:p>
                  </a:txBody>
                  <a:tcPr marL="47625" marR="47625" marT="47625" marB="47625" anchor="ctr"/>
                </a:tc>
                <a:extLst>
                  <a:ext uri="{0D108BD9-81ED-4DB2-BD59-A6C34878D82A}">
                    <a16:rowId xmlns:a16="http://schemas.microsoft.com/office/drawing/2014/main" val="2968577270"/>
                  </a:ext>
                </a:extLst>
              </a:tr>
              <a:tr h="370840">
                <a:tc>
                  <a:txBody>
                    <a:bodyPr/>
                    <a:lstStyle/>
                    <a:p>
                      <a:pPr rtl="0" fontAlgn="ctr"/>
                      <a:r>
                        <a:rPr lang="fr-FR" sz="1200" b="1" dirty="0">
                          <a:effectLst/>
                        </a:rPr>
                        <a:t>Flèche Haut </a:t>
                      </a:r>
                      <a:r>
                        <a:rPr lang="fr-FR" sz="1200" b="0" dirty="0">
                          <a:effectLst/>
                        </a:rPr>
                        <a:t>ou</a:t>
                      </a:r>
                      <a:r>
                        <a:rPr lang="fr-FR" sz="1200" b="1" dirty="0">
                          <a:effectLst/>
                        </a:rPr>
                        <a:t> </a:t>
                      </a:r>
                      <a:r>
                        <a:rPr lang="fr-FR" sz="1200" b="1" dirty="0" err="1">
                          <a:effectLst/>
                        </a:rPr>
                        <a:t>Ctrl+P</a:t>
                      </a:r>
                      <a:endParaRPr lang="fr-FR" sz="1200" b="1" dirty="0">
                        <a:effectLst/>
                      </a:endParaRPr>
                    </a:p>
                  </a:txBody>
                  <a:tcPr marL="47625" marR="47625" marT="47625" marB="47625" anchor="ctr"/>
                </a:tc>
                <a:tc>
                  <a:txBody>
                    <a:bodyPr/>
                    <a:lstStyle/>
                    <a:p>
                      <a:pPr rtl="0" fontAlgn="ctr"/>
                      <a:r>
                        <a:rPr lang="fr-FR" sz="1200" b="0" dirty="0">
                          <a:effectLst/>
                        </a:rPr>
                        <a:t>Rappelle les commandes antérieures en commençant par les plus récentes.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2090978459"/>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sz="1400" dirty="0"/>
              <a:t>La Structure des commandes</a:t>
            </a:r>
            <a:r>
              <a:rPr lang="en-US" sz="2000" dirty="0"/>
              <a:t/>
            </a:r>
            <a:br>
              <a:rPr lang="en-US" sz="2000" dirty="0"/>
            </a:br>
            <a:r>
              <a:rPr lang="fr-FR" sz="2000" dirty="0"/>
              <a:t>Touches d'accès rapide et raccourcis clavier (suite.)</a:t>
            </a:r>
            <a:r>
              <a:rPr lang="fr-FR" sz="2000" b="1" dirty="0">
                <a:solidFill>
                  <a:srgbClr val="FF0000"/>
                </a:solidFill>
              </a:rPr>
              <a:t/>
            </a:r>
            <a:br>
              <a:rPr lang="fr-FR" sz="2000" b="1" dirty="0">
                <a:solidFill>
                  <a:srgbClr val="FF0000"/>
                </a:solidFill>
              </a:rPr>
            </a:br>
            <a:r>
              <a:rPr lang="fr-FR" sz="2000" b="1" dirty="0">
                <a:solidFill>
                  <a:srgbClr val="FF0000"/>
                </a:solidFill>
              </a:rPr>
              <a:t>Quels raccourcis clavier ou raccourcis utilisez-vous sur vos ordinateurs?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rtl="0">
              <a:buFont typeface="Arial" panose="020B0604020202020204" pitchFamily="34" charset="0"/>
              <a:buChar char="•"/>
            </a:pPr>
            <a:r>
              <a:rPr lang="fr-FR" sz="1400"/>
              <a:t>Lorsqu'une sortie de commande produit plus de texte que ce qui peut être affiché dans une fenêtre de terminal, l'IOS affiche une invite </a:t>
            </a:r>
            <a:r>
              <a:rPr lang="fr-FR" sz="1400" b="1"/>
              <a:t>« —More — »</a:t>
            </a:r>
            <a:r>
              <a:rPr lang="fr-FR" sz="1400"/>
              <a:t> . Le tableau ci-dessous décrit les frappes qui peuvent être utilisées lorsque cette invite est affichée.</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400"/>
              <a:t>Le tableau ci-dessous répertorie les commandes qui peuvent être utilisées pour quitter une opération.</a:t>
            </a:r>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pPr rtl="0"/>
            <a:r>
              <a:rPr lang="fr-FR" sz="1500">
                <a:solidFill>
                  <a:srgbClr val="000000"/>
                </a:solidFill>
              </a:rPr>
              <a:t>Remarque: Pour voir d'autres touches de raccourci et raccourcis, reportez-vous à la section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pPr rtl="0"/>
                      <a:r>
                        <a:rPr lang="fr-FR" sz="120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02075">
                <a:tc>
                  <a:txBody>
                    <a:bodyPr/>
                    <a:lstStyle/>
                    <a:p>
                      <a:pPr rtl="0" fontAlgn="ctr"/>
                      <a:r>
                        <a:rPr lang="fr-FR" sz="1050" b="1">
                          <a:effectLst/>
                        </a:rPr>
                        <a:t>Ctrl+C</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 </a:t>
                      </a:r>
                    </a:p>
                  </a:txBody>
                  <a:tcPr marL="47625" marR="47625" marT="47625" marB="47625" anchor="ctr"/>
                </a:tc>
                <a:extLst>
                  <a:ext uri="{0D108BD9-81ED-4DB2-BD59-A6C34878D82A}">
                    <a16:rowId xmlns:a16="http://schemas.microsoft.com/office/drawing/2014/main" val="3639080909"/>
                  </a:ext>
                </a:extLst>
              </a:tr>
              <a:tr h="476164">
                <a:tc>
                  <a:txBody>
                    <a:bodyPr/>
                    <a:lstStyle/>
                    <a:p>
                      <a:pPr rtl="0" fontAlgn="ctr"/>
                      <a:r>
                        <a:rPr lang="fr-FR" sz="1050" b="1">
                          <a:effectLst/>
                        </a:rPr>
                        <a:t>Ctrl+Z</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a:t>
                      </a:r>
                    </a:p>
                  </a:txBody>
                  <a:tcPr marL="47625" marR="47625" marT="47625" marB="47625" anchor="ctr"/>
                </a:tc>
                <a:extLst>
                  <a:ext uri="{0D108BD9-81ED-4DB2-BD59-A6C34878D82A}">
                    <a16:rowId xmlns:a16="http://schemas.microsoft.com/office/drawing/2014/main" val="4082093158"/>
                  </a:ext>
                </a:extLst>
              </a:tr>
              <a:tr h="476164">
                <a:tc>
                  <a:txBody>
                    <a:bodyPr/>
                    <a:lstStyle/>
                    <a:p>
                      <a:pPr rtl="0" fontAlgn="ctr"/>
                      <a:r>
                        <a:rPr lang="fr-FR" sz="1050" b="1">
                          <a:effectLst/>
                        </a:rPr>
                        <a:t>Ctrl+Maj+6</a:t>
                      </a:r>
                    </a:p>
                  </a:txBody>
                  <a:tcPr marL="47625" marR="47625" marT="47625" marB="47625" anchor="ctr"/>
                </a:tc>
                <a:tc>
                  <a:txBody>
                    <a:bodyPr/>
                    <a:lstStyle/>
                    <a:p>
                      <a:pPr rtl="0" fontAlgn="ctr"/>
                      <a:r>
                        <a:rPr lang="fr-FR" sz="1050" b="0">
                          <a:effectLst/>
                        </a:rPr>
                        <a:t>Séquence de coupure utilisée pour annuler les recherches DNS, traceroutes,pings,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pPr rtl="0"/>
                      <a:r>
                        <a:rPr lang="fr-FR" sz="120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52140">
                <a:tc>
                  <a:txBody>
                    <a:bodyPr/>
                    <a:lstStyle/>
                    <a:p>
                      <a:pPr rtl="0" fontAlgn="ctr"/>
                      <a:r>
                        <a:rPr lang="fr-FR" sz="1050" b="1">
                          <a:effectLst/>
                        </a:rPr>
                        <a:t>Saisissez</a:t>
                      </a:r>
                      <a:r>
                        <a:rPr lang="fr-FR" sz="1050" b="0">
                          <a:effectLst/>
                        </a:rPr>
                        <a:t> KEY</a:t>
                      </a:r>
                      <a:r>
                        <a:rPr lang="fr-FR" sz="1050" b="1">
                          <a:effectLst/>
                        </a:rPr>
                        <a:t>.</a:t>
                      </a:r>
                    </a:p>
                  </a:txBody>
                  <a:tcPr marL="47625" marR="47625" marT="47625" marB="47625" anchor="ctr"/>
                </a:tc>
                <a:tc>
                  <a:txBody>
                    <a:bodyPr/>
                    <a:lstStyle/>
                    <a:p>
                      <a:pPr rtl="0" fontAlgn="ctr"/>
                      <a:r>
                        <a:rPr lang="fr-FR" sz="1050" b="0">
                          <a:effectLst/>
                        </a:rPr>
                        <a:t>Affiche la ligne suivante.</a:t>
                      </a:r>
                    </a:p>
                  </a:txBody>
                  <a:tcPr marL="47625" marR="47625" marT="47625" marB="47625" anchor="ctr"/>
                </a:tc>
                <a:extLst>
                  <a:ext uri="{0D108BD9-81ED-4DB2-BD59-A6C34878D82A}">
                    <a16:rowId xmlns:a16="http://schemas.microsoft.com/office/drawing/2014/main" val="3639080909"/>
                  </a:ext>
                </a:extLst>
              </a:tr>
              <a:tr h="523645">
                <a:tc>
                  <a:txBody>
                    <a:bodyPr/>
                    <a:lstStyle/>
                    <a:p>
                      <a:pPr rtl="0" fontAlgn="ctr"/>
                      <a:r>
                        <a:rPr lang="fr-FR" sz="1050" b="0">
                          <a:effectLst/>
                        </a:rPr>
                        <a:t> Barre</a:t>
                      </a:r>
                      <a:r>
                        <a:rPr lang="fr-FR" sz="1050" b="1">
                          <a:effectLst/>
                        </a:rPr>
                        <a:t> d'espace</a:t>
                      </a:r>
                    </a:p>
                  </a:txBody>
                  <a:tcPr marL="47625" marR="47625" marT="47625" marB="47625" anchor="ctr"/>
                </a:tc>
                <a:tc>
                  <a:txBody>
                    <a:bodyPr/>
                    <a:lstStyle/>
                    <a:p>
                      <a:pPr rtl="0" fontAlgn="ctr"/>
                      <a:r>
                        <a:rPr lang="fr-FR" sz="1050" b="0">
                          <a:effectLst/>
                        </a:rPr>
                        <a:t>Affiche l'écran suivant.</a:t>
                      </a:r>
                    </a:p>
                  </a:txBody>
                  <a:tcPr marL="47625" marR="47625" marT="47625" marB="47625" anchor="ctr"/>
                </a:tc>
                <a:extLst>
                  <a:ext uri="{0D108BD9-81ED-4DB2-BD59-A6C34878D82A}">
                    <a16:rowId xmlns:a16="http://schemas.microsoft.com/office/drawing/2014/main" val="4082093158"/>
                  </a:ext>
                </a:extLst>
              </a:tr>
              <a:tr h="523645">
                <a:tc>
                  <a:txBody>
                    <a:bodyPr/>
                    <a:lstStyle/>
                    <a:p>
                      <a:pPr rtl="0" fontAlgn="ctr"/>
                      <a:r>
                        <a:rPr lang="fr-FR" sz="1050" b="0">
                          <a:effectLst/>
                        </a:rPr>
                        <a:t>Toute autre clé</a:t>
                      </a:r>
                    </a:p>
                  </a:txBody>
                  <a:tcPr marL="47625" marR="47625" marT="47625" marB="47625" anchor="ctr"/>
                </a:tc>
                <a:tc>
                  <a:txBody>
                    <a:bodyPr/>
                    <a:lstStyle/>
                    <a:p>
                      <a:pPr rtl="0" fontAlgn="ctr"/>
                      <a:r>
                        <a:rPr lang="fr-FR" sz="1050" b="0">
                          <a:effectLst/>
                        </a:rPr>
                        <a:t>Termine la chaîne d'affichage et revient au mode d'exécution privilégié.</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31280631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0" y="671512"/>
            <a:ext cx="6596063" cy="234554"/>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p>
            <a:pPr defTabSz="685800">
              <a:defRPr/>
            </a:pPr>
            <a:r>
              <a:rPr lang="fr-FR" b="1" i="1" kern="0" dirty="0" smtClean="0">
                <a:solidFill>
                  <a:schemeClr val="bg1"/>
                </a:solidFill>
                <a:ea typeface="+mj-ea"/>
                <a:cs typeface="Times New Roman" pitchFamily="18" charset="0"/>
              </a:rPr>
              <a:t>Objectifs</a:t>
            </a:r>
            <a:endParaRPr lang="fr-FR" b="1" i="1" kern="0" dirty="0">
              <a:solidFill>
                <a:schemeClr val="bg1"/>
              </a:solidFill>
              <a:latin typeface="Times New Roman" pitchFamily="18" charset="0"/>
              <a:ea typeface="+mj-ea"/>
              <a:cs typeface="Times New Roman" pitchFamily="18" charset="0"/>
            </a:endParaRPr>
          </a:p>
        </p:txBody>
      </p:sp>
      <p:sp>
        <p:nvSpPr>
          <p:cNvPr id="5" name="Rectangle 4"/>
          <p:cNvSpPr/>
          <p:nvPr/>
        </p:nvSpPr>
        <p:spPr>
          <a:xfrm>
            <a:off x="1357290" y="910818"/>
            <a:ext cx="6643710" cy="4331955"/>
          </a:xfrm>
          <a:prstGeom prst="rect">
            <a:avLst/>
          </a:prstGeom>
        </p:spPr>
        <p:txBody>
          <a:bodyPr wrap="square">
            <a:spAutoFit/>
          </a:bodyPr>
          <a:lstStyle/>
          <a:p>
            <a:pPr algn="just"/>
            <a:r>
              <a:rPr lang="fr-FR" sz="1600" dirty="0" smtClean="0">
                <a:cs typeface="Times New Roman" pitchFamily="18" charset="0"/>
              </a:rPr>
              <a:t>Un réseau informatique peut servir plusieurs buts distincts :</a:t>
            </a:r>
          </a:p>
          <a:p>
            <a:pPr lvl="1" algn="just">
              <a:spcBef>
                <a:spcPts val="900"/>
              </a:spcBef>
              <a:buBlip>
                <a:blip r:embed="rId3"/>
              </a:buBlip>
            </a:pPr>
            <a:r>
              <a:rPr lang="fr-FR" sz="1600" dirty="0" smtClean="0">
                <a:cs typeface="Times New Roman" pitchFamily="18" charset="0"/>
              </a:rPr>
              <a:t> </a:t>
            </a:r>
            <a:r>
              <a:rPr lang="fr-FR" sz="1400" dirty="0">
                <a:cs typeface="Times New Roman" pitchFamily="18" charset="0"/>
              </a:rPr>
              <a:t>L’accès au World Wide Web.</a:t>
            </a:r>
          </a:p>
          <a:p>
            <a:pPr lvl="1" algn="just">
              <a:spcBef>
                <a:spcPts val="900"/>
              </a:spcBef>
              <a:buBlip>
                <a:blip r:embed="rId3"/>
              </a:buBlip>
            </a:pPr>
            <a:r>
              <a:rPr lang="fr-FR" sz="1400" dirty="0">
                <a:cs typeface="Times New Roman" pitchFamily="18" charset="0"/>
              </a:rPr>
              <a:t>le partage de fichiers : les données circulent par un câble et non par des supports amovibles (disquettes, clefs USB)</a:t>
            </a:r>
          </a:p>
          <a:p>
            <a:pPr lvl="1" algn="just">
              <a:spcBef>
                <a:spcPts val="900"/>
              </a:spcBef>
              <a:buBlip>
                <a:blip r:embed="rId3"/>
              </a:buBlip>
            </a:pPr>
            <a:r>
              <a:rPr lang="fr-FR" sz="1400" dirty="0">
                <a:cs typeface="Times New Roman" pitchFamily="18" charset="0"/>
              </a:rPr>
              <a:t>Tous les ordinateurs du réseau peuvent accéder aux mêmes données et les modifier.</a:t>
            </a:r>
          </a:p>
          <a:p>
            <a:pPr lvl="1" algn="just">
              <a:spcBef>
                <a:spcPts val="900"/>
              </a:spcBef>
              <a:buBlip>
                <a:blip r:embed="rId3"/>
              </a:buBlip>
            </a:pPr>
            <a:r>
              <a:rPr lang="fr-FR" sz="1400" dirty="0">
                <a:cs typeface="Times New Roman" pitchFamily="18" charset="0"/>
              </a:rPr>
              <a:t>le partage de ressources matérielles : imprimante, disque dur…</a:t>
            </a:r>
          </a:p>
          <a:p>
            <a:pPr lvl="1" algn="just">
              <a:spcBef>
                <a:spcPts val="900"/>
              </a:spcBef>
              <a:buBlip>
                <a:blip r:embed="rId3"/>
              </a:buBlip>
            </a:pPr>
            <a:r>
              <a:rPr lang="fr-FR" sz="1400" dirty="0">
                <a:cs typeface="Times New Roman" pitchFamily="18" charset="0"/>
              </a:rPr>
              <a:t>le partage des applications : travail dans un environnement Multi-Utilisateurs.</a:t>
            </a:r>
          </a:p>
          <a:p>
            <a:pPr lvl="1" algn="just">
              <a:spcBef>
                <a:spcPts val="900"/>
              </a:spcBef>
              <a:buBlip>
                <a:blip r:embed="rId3"/>
              </a:buBlip>
            </a:pPr>
            <a:r>
              <a:rPr lang="fr-FR" sz="1400" dirty="0">
                <a:cs typeface="Times New Roman" pitchFamily="18" charset="0"/>
              </a:rPr>
              <a:t>la garantie de l’unicité de l’information (base de données)</a:t>
            </a:r>
          </a:p>
          <a:p>
            <a:pPr lvl="1" algn="just">
              <a:spcBef>
                <a:spcPts val="900"/>
              </a:spcBef>
              <a:buBlip>
                <a:blip r:embed="rId3"/>
              </a:buBlip>
            </a:pPr>
            <a:r>
              <a:rPr lang="fr-FR" sz="1400" dirty="0">
                <a:cs typeface="Times New Roman" pitchFamily="18" charset="0"/>
              </a:rPr>
              <a:t>la communication entre personnes (courrier électronique, discussion en direct, …)</a:t>
            </a:r>
          </a:p>
          <a:p>
            <a:pPr lvl="1" algn="just">
              <a:spcBef>
                <a:spcPts val="900"/>
              </a:spcBef>
              <a:buBlip>
                <a:blip r:embed="rId3"/>
              </a:buBlip>
            </a:pPr>
            <a:r>
              <a:rPr lang="fr-FR" sz="1400" dirty="0">
                <a:cs typeface="Times New Roman" pitchFamily="18" charset="0"/>
              </a:rPr>
              <a:t>le jeu à plusieurs, …</a:t>
            </a:r>
            <a:r>
              <a:rPr lang="fr-FR" sz="1600" b="1" dirty="0" smtClean="0">
                <a:cs typeface="Times New Roman" pitchFamily="18" charset="0"/>
              </a:rPr>
              <a:t>…</a:t>
            </a:r>
          </a:p>
          <a:p>
            <a:pPr lvl="1" algn="just">
              <a:spcBef>
                <a:spcPts val="900"/>
              </a:spcBef>
              <a:buBlip>
                <a:blip r:embed="rId3"/>
              </a:buBlip>
            </a:pPr>
            <a:endParaRPr lang="fr-FR" sz="1600" dirty="0" smtClean="0">
              <a:cs typeface="Times New Roman" pitchFamily="18" charset="0"/>
            </a:endParaRPr>
          </a:p>
        </p:txBody>
      </p:sp>
    </p:spTree>
    <p:extLst>
      <p:ext uri="{BB962C8B-B14F-4D97-AF65-F5344CB8AC3E}">
        <p14:creationId xmlns:p14="http://schemas.microsoft.com/office/powerpoint/2010/main" val="42774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1000"/>
                                        <p:tgtEl>
                                          <p:spTgt spid="5">
                                            <p:txEl>
                                              <p:pRg st="5" end="5"/>
                                            </p:txEl>
                                          </p:spTgt>
                                        </p:tgtEl>
                                      </p:cBhvr>
                                    </p:animEffect>
                                    <p:anim calcmode="lin" valueType="num">
                                      <p:cBhvr>
                                        <p:cTn id="3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anim calcmode="lin" valueType="num">
                                      <p:cBhvr>
                                        <p:cTn id="4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1000"/>
                                        <p:tgtEl>
                                          <p:spTgt spid="5">
                                            <p:txEl>
                                              <p:pRg st="7" end="7"/>
                                            </p:txEl>
                                          </p:spTgt>
                                        </p:tgtEl>
                                      </p:cBhvr>
                                    </p:animEffect>
                                    <p:anim calcmode="lin" valueType="num">
                                      <p:cBhvr>
                                        <p:cTn id="5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5">
                                            <p:txEl>
                                              <p:pRg st="8" end="8"/>
                                            </p:txEl>
                                          </p:spTgt>
                                        </p:tgtEl>
                                        <p:attrNameLst>
                                          <p:attrName>style.visibility</p:attrName>
                                        </p:attrNameLst>
                                      </p:cBhvr>
                                      <p:to>
                                        <p:strVal val="visible"/>
                                      </p:to>
                                    </p:set>
                                    <p:animEffect transition="in" filter="fade">
                                      <p:cBhvr>
                                        <p:cTn id="56" dur="1000"/>
                                        <p:tgtEl>
                                          <p:spTgt spid="5">
                                            <p:txEl>
                                              <p:pRg st="8" end="8"/>
                                            </p:txEl>
                                          </p:spTgt>
                                        </p:tgtEl>
                                      </p:cBhvr>
                                    </p:animEffect>
                                    <p:anim calcmode="lin" valueType="num">
                                      <p:cBhvr>
                                        <p:cTn id="5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n-US" altLang="en-US" b="1" dirty="0">
                <a:solidFill>
                  <a:srgbClr val="FF0000"/>
                </a:solidFill>
              </a:rPr>
              <a:t/>
            </a:r>
            <a:br>
              <a:rPr lang="en-US" altLang="en-US" b="1" dirty="0">
                <a:solidFill>
                  <a:srgbClr val="FF0000"/>
                </a:solidFill>
              </a:rPr>
            </a:br>
            <a:r>
              <a:rPr lang="fr-FR" b="1" dirty="0">
                <a:solidFill>
                  <a:srgbClr val="FF0000"/>
                </a:solidFill>
              </a:rPr>
              <a:t>La Structure des commandes </a:t>
            </a:r>
            <a:r>
              <a:rPr lang="fr-FR" sz="1600" b="1" dirty="0">
                <a:solidFill>
                  <a:srgbClr val="FF0000"/>
                </a:solidFill>
              </a:rPr>
              <a:t>Vidéo - touches d'accès rapide et raccourcis clavier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couvrira les éléments suivants: </a:t>
            </a:r>
            <a:endParaRPr lang="fr-FR" dirty="0" smtClean="0"/>
          </a:p>
          <a:p>
            <a:pPr marL="0" indent="0">
              <a:buNone/>
            </a:pPr>
            <a:r>
              <a:rPr lang="fr-FR" dirty="0">
                <a:hlinkClick r:id="rId4"/>
              </a:rPr>
              <a:t>https://</a:t>
            </a:r>
            <a:r>
              <a:rPr lang="fr-FR" dirty="0" smtClean="0">
                <a:hlinkClick r:id="rId4"/>
              </a:rPr>
              <a:t>contenthub.netacad.com/itn/2.3.6</a:t>
            </a:r>
            <a:endParaRPr lang="fr-FR" dirty="0" smtClean="0"/>
          </a:p>
          <a:p>
            <a:pPr marL="0" indent="0">
              <a:buNone/>
            </a:pPr>
            <a:endParaRPr lang="fr-FR" dirty="0"/>
          </a:p>
          <a:p>
            <a:pPr lvl="1" rtl="0"/>
            <a:r>
              <a:rPr lang="fr-FR" sz="1500" dirty="0"/>
              <a:t>Touche de tabulation (saisie de tabulation)</a:t>
            </a:r>
          </a:p>
          <a:p>
            <a:pPr lvl="1" rtl="0"/>
            <a:r>
              <a:rPr lang="fr-FR" sz="1500" dirty="0"/>
              <a:t>l'abréviation de commande.</a:t>
            </a:r>
          </a:p>
          <a:p>
            <a:pPr lvl="1" rtl="0"/>
            <a:r>
              <a:rPr lang="fr-FR" sz="1500" dirty="0"/>
              <a:t>Touche flèche haut et bas</a:t>
            </a:r>
          </a:p>
          <a:p>
            <a:pPr lvl="1" rtl="0"/>
            <a:r>
              <a:rPr lang="fr-FR" sz="1500" dirty="0" err="1"/>
              <a:t>Ctrl+C</a:t>
            </a:r>
            <a:endParaRPr lang="fr-FR" sz="1500" dirty="0"/>
          </a:p>
          <a:p>
            <a:pPr lvl="1" rtl="0"/>
            <a:r>
              <a:rPr lang="fr-FR" sz="1500" dirty="0"/>
              <a:t>CTRL+Z</a:t>
            </a:r>
          </a:p>
          <a:p>
            <a:pPr lvl="1" rtl="0"/>
            <a:r>
              <a:rPr lang="fr-FR" sz="1500" dirty="0"/>
              <a:t>Ctrl + Maj + 6</a:t>
            </a:r>
          </a:p>
          <a:p>
            <a:pPr lvl="1" rtl="0"/>
            <a:r>
              <a:rPr lang="fr-FR" sz="1500" dirty="0"/>
              <a:t>CTRL+R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16715875"/>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fr-FR" sz="1600" dirty="0">
                <a:solidFill>
                  <a:srgbClr val="FF0000"/>
                </a:solidFill>
              </a:rPr>
              <a:t>La Structure des commandes</a:t>
            </a:r>
            <a:r>
              <a:rPr lang="en-US" altLang="en-US" dirty="0">
                <a:solidFill>
                  <a:srgbClr val="FF0000"/>
                </a:solidFill>
              </a:rPr>
              <a:t/>
            </a:r>
            <a:br>
              <a:rPr lang="en-US" altLang="en-US" dirty="0">
                <a:solidFill>
                  <a:srgbClr val="FF0000"/>
                </a:solidFill>
              </a:rPr>
            </a:br>
            <a:r>
              <a:rPr lang="fr-FR" dirty="0" err="1">
                <a:solidFill>
                  <a:srgbClr val="FF0000"/>
                </a:solidFill>
              </a:rPr>
              <a:t>Packet</a:t>
            </a:r>
            <a:r>
              <a:rPr lang="fr-FR" dirty="0">
                <a:solidFill>
                  <a:srgbClr val="FF0000"/>
                </a:solidFill>
              </a:rPr>
              <a:t> Tracer - Naviguer dans Cisco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Dans le cadre de ce </a:t>
            </a:r>
            <a:r>
              <a:rPr lang="fr-FR" dirty="0" err="1"/>
              <a:t>Packet</a:t>
            </a:r>
            <a:r>
              <a:rPr lang="fr-FR" dirty="0"/>
              <a:t> Tracer, vous ferez ce qui suit : </a:t>
            </a:r>
          </a:p>
          <a:p>
            <a:pPr rtl="0">
              <a:buFont typeface="Arial" panose="020B0604020202020204" pitchFamily="34" charset="0"/>
              <a:buChar char="•"/>
            </a:pPr>
            <a:r>
              <a:rPr lang="fr-FR" dirty="0"/>
              <a:t>Établir des connexions de base, accéder à l'interface en ligne de commande et découvrir l'Aide</a:t>
            </a:r>
          </a:p>
          <a:p>
            <a:pPr rtl="0">
              <a:buFont typeface="Arial" panose="020B0604020202020204" pitchFamily="34" charset="0"/>
              <a:buChar char="•"/>
            </a:pPr>
            <a:r>
              <a:rPr lang="fr-FR" dirty="0"/>
              <a:t>Découvrir les modes d'exécution</a:t>
            </a:r>
          </a:p>
          <a:p>
            <a:pPr rtl="0">
              <a:buFont typeface="Arial" panose="020B0604020202020204" pitchFamily="34" charset="0"/>
              <a:buChar char="•"/>
            </a:pPr>
            <a:r>
              <a:rPr lang="fr-FR" dirty="0"/>
              <a:t>Régler l'horloge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6932282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809820"/>
          </a:xfrm>
        </p:spPr>
        <p:txBody>
          <a:bodyPr/>
          <a:lstStyle/>
          <a:p>
            <a:pPr rtl="0"/>
            <a:r>
              <a:rPr lang="fr-FR" sz="1600" dirty="0" err="1">
                <a:solidFill>
                  <a:srgbClr val="FF0000"/>
                </a:solidFill>
              </a:rPr>
              <a:t>Pacet</a:t>
            </a:r>
            <a:r>
              <a:rPr lang="fr-FR" sz="1600" dirty="0">
                <a:solidFill>
                  <a:srgbClr val="FF0000"/>
                </a:solidFill>
              </a:rPr>
              <a:t> Tracer de structure de Commande</a:t>
            </a:r>
            <a:r>
              <a:rPr lang="en-US" altLang="en-US" dirty="0">
                <a:solidFill>
                  <a:srgbClr val="FF0000"/>
                </a:solidFill>
              </a:rPr>
              <a:t/>
            </a:r>
            <a:br>
              <a:rPr lang="en-US" altLang="en-US" dirty="0">
                <a:solidFill>
                  <a:srgbClr val="FF0000"/>
                </a:solidFill>
              </a:rPr>
            </a:br>
            <a:r>
              <a:rPr lang="fr-FR" dirty="0">
                <a:solidFill>
                  <a:srgbClr val="FF0000"/>
                </a:solidFill>
              </a:rPr>
              <a:t>Naviguer sur IOS à l'aide du terme </a:t>
            </a:r>
            <a:r>
              <a:rPr lang="fr-FR" dirty="0" err="1">
                <a:solidFill>
                  <a:srgbClr val="FF0000"/>
                </a:solidFill>
              </a:rPr>
              <a:t>Tera</a:t>
            </a:r>
            <a:r>
              <a:rPr lang="fr-FR" dirty="0">
                <a:solidFill>
                  <a:srgbClr val="FF0000"/>
                </a:solidFill>
              </a:rPr>
              <a:t> pour la connectivité de la console -  Mode Physique</a:t>
            </a:r>
            <a:r>
              <a:rPr lang="en-US" altLang="en-US" dirty="0">
                <a:solidFill>
                  <a:srgbClr val="FF0000"/>
                </a:solidFill>
              </a:rPr>
              <a:t/>
            </a:r>
            <a:br>
              <a:rPr lang="en-US" altLang="en-US" dirty="0">
                <a:solidFill>
                  <a:srgbClr val="FF0000"/>
                </a:solidFill>
              </a:rPr>
            </a:br>
            <a:r>
              <a:rPr lang="fr-FR" dirty="0">
                <a:solidFill>
                  <a:srgbClr val="FF0000"/>
                </a:solidFill>
              </a:rPr>
              <a:t>Travaux Pratiques - Naviguer dans IOS en utilisant le terme </a:t>
            </a:r>
            <a:r>
              <a:rPr lang="fr-FR" dirty="0" err="1">
                <a:solidFill>
                  <a:srgbClr val="FF0000"/>
                </a:solidFill>
              </a:rPr>
              <a:t>Tera</a:t>
            </a:r>
            <a:r>
              <a:rPr lang="fr-FR" dirty="0">
                <a:solidFill>
                  <a:srgbClr val="FF0000"/>
                </a:solidFill>
              </a:rPr>
              <a:t> pour la connectivité de la console</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928692"/>
            <a:ext cx="8649325" cy="2628317"/>
          </a:xfrm>
        </p:spPr>
        <p:txBody>
          <a:bodyPr/>
          <a:lstStyle/>
          <a:p>
            <a:pPr marL="0" indent="0">
              <a:buNone/>
            </a:pPr>
            <a:endParaRPr lang="en-US" dirty="0"/>
          </a:p>
          <a:p>
            <a:pPr marL="0" indent="0" rtl="0">
              <a:buNone/>
            </a:pPr>
            <a:r>
              <a:rPr lang="fr-FR" dirty="0"/>
              <a:t>Dans les deux activités mode physique du </a:t>
            </a:r>
            <a:r>
              <a:rPr lang="fr-FR" dirty="0" err="1"/>
              <a:t>Packet</a:t>
            </a:r>
            <a:r>
              <a:rPr lang="fr-FR" dirty="0"/>
              <a:t> Tracer et dans les Travaux Pratiques, vous remplirez les objectifs suivants:</a:t>
            </a:r>
          </a:p>
          <a:p>
            <a:pPr rtl="0"/>
            <a:r>
              <a:rPr lang="fr-FR" dirty="0"/>
              <a:t>Accéder à un commutateur Cisco par le port de console série</a:t>
            </a:r>
          </a:p>
          <a:p>
            <a:pPr rtl="0"/>
            <a:r>
              <a:rPr lang="fr-FR" dirty="0"/>
              <a:t>Afficher et configurer les paramètres de base du périphérique</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2125365003"/>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fr-FR">
                <a:solidFill>
                  <a:schemeClr val="accent5">
                    <a:lumMod val="40000"/>
                    <a:lumOff val="60000"/>
                  </a:schemeClr>
                </a:solidFill>
              </a:rPr>
              <a:t>2.4 Configuration de base des périphériques</a:t>
            </a:r>
          </a:p>
        </p:txBody>
      </p:sp>
    </p:spTree>
    <p:custDataLst>
      <p:tags r:id="rId1"/>
    </p:custDataLst>
    <p:extLst>
      <p:ext uri="{BB962C8B-B14F-4D97-AF65-F5344CB8AC3E}">
        <p14:creationId xmlns:p14="http://schemas.microsoft.com/office/powerpoint/2010/main" val="3409460797"/>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Nom du périphérique</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fr-FR" sz="1600"/>
              <a:t>La première commande de configuration sur n'importe quel périphérique doit être de lui donner un nom d'hôte unique. </a:t>
            </a:r>
          </a:p>
          <a:p>
            <a:pPr rtl="0">
              <a:buFont typeface="Arial" panose="020B0604020202020204" pitchFamily="34" charset="0"/>
              <a:buChar char="•"/>
            </a:pPr>
            <a:r>
              <a:rPr lang="fr-FR" sz="1600"/>
              <a:t>Par défaut, tous les périphériques se voient attribuer un nom d'usine par défaut. Par exemple, un commutateur Cisco IOS est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dirty="0"/>
              <a:t>Ligne directrice sur les dispositifs de dénomination:</a:t>
            </a:r>
          </a:p>
          <a:p>
            <a:pPr lvl="2" rtl="0">
              <a:buFont typeface="Arial" panose="020B0604020202020204" pitchFamily="34" charset="0"/>
              <a:buChar char="•"/>
            </a:pPr>
            <a:r>
              <a:rPr lang="fr-FR" sz="1600" dirty="0"/>
              <a:t>débutent par une lettre ;</a:t>
            </a:r>
          </a:p>
          <a:p>
            <a:pPr lvl="2" rtl="0">
              <a:buFont typeface="Arial" panose="020B0604020202020204" pitchFamily="34" charset="0"/>
              <a:buChar char="•"/>
            </a:pPr>
            <a:r>
              <a:rPr lang="fr-FR" sz="1600" dirty="0"/>
              <a:t>Ne contiennent pas d'espaces</a:t>
            </a:r>
          </a:p>
          <a:p>
            <a:pPr lvl="2" rtl="0">
              <a:buFont typeface="Arial" panose="020B0604020202020204" pitchFamily="34" charset="0"/>
              <a:buChar char="•"/>
            </a:pPr>
            <a:r>
              <a:rPr lang="fr-FR" sz="1600" dirty="0"/>
              <a:t>se terminent par une lettre ou un chiffre ;</a:t>
            </a:r>
          </a:p>
          <a:p>
            <a:pPr lvl="2" rtl="0">
              <a:buFont typeface="Arial" panose="020B0604020202020204" pitchFamily="34" charset="0"/>
              <a:buChar char="•"/>
            </a:pPr>
            <a:r>
              <a:rPr lang="fr-FR" sz="1600" dirty="0"/>
              <a:t>Ne comportent que des lettres, des chiffres et des tirets</a:t>
            </a:r>
          </a:p>
          <a:p>
            <a:pPr lvl="2" rtl="0">
              <a:buFont typeface="Arial" panose="020B0604020202020204" pitchFamily="34" charset="0"/>
              <a:buChar char="•"/>
            </a:pPr>
            <a:r>
              <a:rPr lang="fr-FR" sz="1600" dirty="0"/>
              <a:t>Comportent moins de 64 caractères</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pPr rtl="0"/>
            <a:r>
              <a:rPr lang="fr-FR" sz="1500">
                <a:solidFill>
                  <a:srgbClr val="000000"/>
                </a:solidFill>
              </a:rPr>
              <a:t>Remarque</a:t>
            </a:r>
            <a:r>
              <a:rPr lang="fr-FR" sz="1500" b="1">
                <a:solidFill>
                  <a:srgbClr val="000000"/>
                </a:solidFill>
              </a:rPr>
              <a:t>: pour supprimer le nom d'hôte configuré et renvoyer le commutateur à l'invite par défaut, utilisez la commande de config. globale </a:t>
            </a:r>
            <a:r>
              <a:rPr lang="fr-FR" sz="1500">
                <a:solidFill>
                  <a:srgbClr val="000000"/>
                </a:solidFill>
              </a:rPr>
              <a:t>no hostname</a:t>
            </a:r>
            <a:r>
              <a:rPr lang="fr-FR" sz="1500" b="1">
                <a:solidFill>
                  <a:srgbClr val="000000"/>
                </a:solidFill>
              </a:rPr>
              <a:t>.</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132170156"/>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Recommandations relatives aux mots de passe forts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fr-FR" sz="1600"/>
              <a:t>L'utilisation de mots de passe faibles ou facilement devinés est un problème de sécurité.</a:t>
            </a:r>
          </a:p>
          <a:p>
            <a:pPr rtl="0">
              <a:lnSpc>
                <a:spcPct val="85000"/>
              </a:lnSpc>
              <a:spcBef>
                <a:spcPct val="30000"/>
              </a:spcBef>
              <a:buFont typeface="Arial" panose="020B0604020202020204" pitchFamily="34" charset="0"/>
              <a:buChar char="•"/>
            </a:pPr>
            <a:r>
              <a:rPr lang="fr-FR" sz="1600"/>
              <a:t>Tous les périphériques réseau doivent limiter l'accès administratif en sécurisant les accès d'exécution, d'exécution utilisateur et Telnet à distance avec des mots de passe. En outre, tous les mots de passe doivent être cryptés et des notifications légales doivent être fournies.</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a:t>Recommandations relatives aux mots de passe forts </a:t>
            </a:r>
          </a:p>
          <a:p>
            <a:pPr lvl="2" rtl="0">
              <a:buFont typeface="Arial" panose="020B0604020202020204" pitchFamily="34" charset="0"/>
              <a:buChar char="•"/>
            </a:pPr>
            <a:r>
              <a:rPr lang="fr-FR" sz="1600"/>
              <a:t>Utilisez des mots de passe de plus de 8 caractères.</a:t>
            </a:r>
          </a:p>
          <a:p>
            <a:pPr lvl="2" rtl="0">
              <a:buFont typeface="Arial" panose="020B0604020202020204" pitchFamily="34" charset="0"/>
              <a:buChar char="•"/>
            </a:pPr>
            <a:r>
              <a:rPr lang="fr-FR" sz="1600"/>
              <a:t>Utilisez une combinaison de lettres majuscules et minuscules, des chiffres, des caractères spéciaux et/ou des séquences de chiffres.</a:t>
            </a:r>
          </a:p>
          <a:p>
            <a:pPr lvl="2" rtl="0">
              <a:buFont typeface="Arial" panose="020B0604020202020204" pitchFamily="34" charset="0"/>
              <a:buChar char="•"/>
            </a:pPr>
            <a:r>
              <a:rPr lang="fr-FR" sz="1600"/>
              <a:t>Évitez d'utiliser le même mot de passe pour tous les périphériques.</a:t>
            </a:r>
          </a:p>
          <a:p>
            <a:pPr lvl="2" rtl="0">
              <a:buFont typeface="Arial" panose="020B0604020202020204" pitchFamily="34" charset="0"/>
              <a:buChar char="•"/>
            </a:pPr>
            <a:r>
              <a:rPr lang="fr-FR" sz="1600"/>
              <a:t>N'utilisez pas des mots courants car ils sont faciles à deviner.</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a plupart des travaux pratiques de ce cours utilisent des mots de passe simples, tels que </a:t>
            </a:r>
            <a:r>
              <a:rPr lang="fr-FR" sz="1400" b="1">
                <a:solidFill>
                  <a:srgbClr val="000000"/>
                </a:solidFill>
                <a:latin typeface="CiscoSans"/>
              </a:rPr>
              <a:t>cisco</a:t>
            </a:r>
            <a:r>
              <a:rPr lang="fr-FR" sz="1400">
                <a:solidFill>
                  <a:srgbClr val="000000"/>
                </a:solidFill>
                <a:latin typeface="CiscoSans"/>
              </a:rPr>
              <a:t> ou </a:t>
            </a:r>
            <a:r>
              <a:rPr lang="fr-FR" sz="1400" b="1">
                <a:solidFill>
                  <a:srgbClr val="000000"/>
                </a:solidFill>
                <a:latin typeface="CiscoSans"/>
              </a:rPr>
              <a:t>class</a:t>
            </a:r>
            <a:r>
              <a:rPr lang="fr-FR" sz="1400">
                <a:solidFill>
                  <a:srgbClr val="000000"/>
                </a:solidFill>
                <a:latin typeface="CiscoSans"/>
              </a:rPr>
              <a:t>. Il faut éviter ces mots de passe dans les environnements de production, car ils sont considérés comme faibles et faciles à deviner.</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88803515"/>
      </p:ext>
    </p:extLst>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Configurer les mots de passe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a:t>Sécuriser l'accès au mode d'exécution utilisateur:</a:t>
            </a:r>
          </a:p>
          <a:p>
            <a:pPr lvl="2" rtl="0">
              <a:lnSpc>
                <a:spcPct val="85000"/>
              </a:lnSpc>
              <a:spcBef>
                <a:spcPct val="30000"/>
              </a:spcBef>
            </a:pPr>
            <a:r>
              <a:rPr lang="fr-FR" sz="1400"/>
              <a:t>Fassez en mode de configuration de console de ligne à l'aide de la commande de configuration globale </a:t>
            </a:r>
            <a:r>
              <a:rPr lang="fr-FR" sz="1400" b="1"/>
              <a:t>line console 0 </a:t>
            </a:r>
            <a:r>
              <a:rPr lang="fr-FR" sz="1400"/>
              <a:t>.</a:t>
            </a:r>
          </a:p>
          <a:p>
            <a:pPr lvl="2" rtl="0">
              <a:lnSpc>
                <a:spcPct val="85000"/>
              </a:lnSpc>
              <a:spcBef>
                <a:spcPct val="30000"/>
              </a:spcBef>
            </a:pPr>
            <a:r>
              <a:rPr lang="fr-FR" sz="1400"/>
              <a:t>Spécifiez ensuite le mot de passe du mode d'exécution utilisateur à l'aide de la commande de mot de passe </a:t>
            </a:r>
            <a:r>
              <a:rPr lang="fr-FR" sz="1400" b="1"/>
              <a:t>password</a:t>
            </a:r>
            <a:r>
              <a:rPr lang="fr-FR" sz="1400"/>
              <a:t> </a:t>
            </a:r>
            <a:r>
              <a:rPr lang="fr-FR" sz="1400" i="1"/>
              <a:t>mot de passe</a:t>
            </a:r>
            <a:r>
              <a:rPr lang="fr-FR" sz="1400"/>
              <a:t> . </a:t>
            </a:r>
          </a:p>
          <a:p>
            <a:pPr lvl="2" rtl="0">
              <a:lnSpc>
                <a:spcPct val="85000"/>
              </a:lnSpc>
              <a:spcBef>
                <a:spcPct val="30000"/>
              </a:spcBef>
            </a:pPr>
            <a:r>
              <a:rPr lang="fr-FR" sz="1400"/>
              <a:t>Enfin, activez l'accès d'exécution utilisateur à l'aide de la commande </a:t>
            </a:r>
            <a:r>
              <a:rPr lang="fr-FR" sz="1400" b="1"/>
              <a:t>login</a:t>
            </a:r>
            <a:r>
              <a:rPr lang="fr-FR" sz="140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3166624"/>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fr-FR" sz="1600" dirty="0"/>
              <a:t>Sécuriser l'accès au mode d'exécution privilégié.</a:t>
            </a:r>
          </a:p>
          <a:p>
            <a:pPr lvl="2" rtl="0">
              <a:lnSpc>
                <a:spcPct val="85000"/>
              </a:lnSpc>
              <a:spcBef>
                <a:spcPct val="30000"/>
              </a:spcBef>
            </a:pPr>
            <a:r>
              <a:rPr lang="fr-FR" sz="1300" dirty="0"/>
              <a:t> Passez en mode de configuration global:</a:t>
            </a:r>
          </a:p>
          <a:p>
            <a:pPr lvl="2" rtl="0">
              <a:lnSpc>
                <a:spcPct val="85000"/>
              </a:lnSpc>
              <a:spcBef>
                <a:spcPct val="30000"/>
              </a:spcBef>
            </a:pPr>
            <a:r>
              <a:rPr lang="fr-FR" sz="1300" dirty="0"/>
              <a:t> Ensuite, utilisez la commande </a:t>
            </a:r>
            <a:r>
              <a:rPr lang="fr-FR" sz="1300" b="1" dirty="0" err="1"/>
              <a:t>enable</a:t>
            </a:r>
            <a:r>
              <a:rPr lang="fr-FR" sz="1300" b="1" dirty="0"/>
              <a:t> secret</a:t>
            </a:r>
            <a:r>
              <a:rPr lang="fr-FR" sz="1300" dirty="0"/>
              <a:t> </a:t>
            </a:r>
            <a:r>
              <a:rPr lang="fr-FR" sz="1300" i="1" dirty="0" err="1"/>
              <a:t>password</a:t>
            </a:r>
            <a:r>
              <a:rPr lang="fr-FR" sz="1300" dirty="0"/>
              <a:t> .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3483781"/>
            <a:ext cx="3937000" cy="762000"/>
          </a:xfrm>
          <a:prstGeom prst="rect">
            <a:avLst/>
          </a:prstGeom>
        </p:spPr>
      </p:pic>
    </p:spTree>
    <p:custDataLst>
      <p:tags r:id="rId1"/>
    </p:custDataLst>
    <p:extLst>
      <p:ext uri="{BB962C8B-B14F-4D97-AF65-F5344CB8AC3E}">
        <p14:creationId xmlns:p14="http://schemas.microsoft.com/office/powerpoint/2010/main" val="2376212191"/>
      </p:ext>
    </p:extLst>
  </p:cSld>
  <p:clrMapOvr>
    <a:masterClrMapping/>
  </p:clrMapOvr>
  <p:transition spd="slow">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Configurer les mots de passe (suite.)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sz="1600"/>
              <a:t>Sécurisation de l'accès à la ligne VTY:</a:t>
            </a:r>
          </a:p>
          <a:p>
            <a:pPr lvl="2" rtl="0">
              <a:lnSpc>
                <a:spcPct val="85000"/>
              </a:lnSpc>
              <a:spcBef>
                <a:spcPct val="30000"/>
              </a:spcBef>
            </a:pPr>
            <a:r>
              <a:rPr lang="fr-FR" sz="1600"/>
              <a:t>Fassez en mode de configuration de console de ligne VTY à l'aide de la commande de configuration globale </a:t>
            </a:r>
            <a:r>
              <a:rPr lang="fr-FR" sz="1600" b="1"/>
              <a:t>line vty 0 15 </a:t>
            </a:r>
            <a:r>
              <a:rPr lang="fr-FR" sz="1600"/>
              <a:t>.</a:t>
            </a:r>
          </a:p>
          <a:p>
            <a:pPr lvl="2" rtl="0">
              <a:lnSpc>
                <a:spcPct val="85000"/>
              </a:lnSpc>
              <a:spcBef>
                <a:spcPct val="30000"/>
              </a:spcBef>
            </a:pPr>
            <a:r>
              <a:rPr lang="fr-FR" sz="1600"/>
              <a:t>Spécifiez ensuite le mot de passe VTY à l'aide de la commande </a:t>
            </a:r>
            <a:r>
              <a:rPr lang="fr-FR" sz="1600" b="1"/>
              <a:t>mot de passe</a:t>
            </a:r>
            <a:r>
              <a:rPr lang="fr-FR" sz="1600"/>
              <a:t> </a:t>
            </a:r>
            <a:r>
              <a:rPr lang="fr-FR" sz="1600" i="1"/>
              <a:t>mot de passe</a:t>
            </a:r>
            <a:r>
              <a:rPr lang="fr-FR" sz="1600"/>
              <a:t> . </a:t>
            </a:r>
          </a:p>
          <a:p>
            <a:pPr lvl="2" rtl="0">
              <a:lnSpc>
                <a:spcPct val="85000"/>
              </a:lnSpc>
              <a:spcBef>
                <a:spcPct val="30000"/>
              </a:spcBef>
            </a:pPr>
            <a:r>
              <a:rPr lang="fr-FR" sz="1600"/>
              <a:t>En dernier lieu, activez l'accès VTY à l'aide de la commande </a:t>
            </a:r>
            <a:r>
              <a:rPr lang="fr-FR" sz="1600" b="1"/>
              <a:t>login</a:t>
            </a:r>
            <a:r>
              <a:rPr lang="fr-FR" sz="160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sz="1600"/>
              <a:t>Remarque: Les lignes VTY (terminal virtuel) activent l'accès à distance au périphérique en utilisant Telnet ou SSH. Plusieurs commutateurs Cisco prennent en charge jusqu'à 16 lignes VTY, numérotées de 0 à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294280097"/>
      </p:ext>
    </p:extLst>
  </p:cSld>
  <p:clrMapOvr>
    <a:masterClrMapping/>
  </p:clrMapOvr>
  <p:transition spd="slow">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Chiffrer les mots de passe</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fr-FR" dirty="0"/>
              <a:t>Les fichiers startup-config et running-config affichent la plupart des mots de passe en texte clair.</a:t>
            </a:r>
          </a:p>
          <a:p>
            <a:pPr rtl="0">
              <a:lnSpc>
                <a:spcPct val="85000"/>
              </a:lnSpc>
              <a:spcBef>
                <a:spcPct val="30000"/>
              </a:spcBef>
            </a:pPr>
            <a:r>
              <a:rPr lang="fr-FR" dirty="0"/>
              <a:t>Pour chiffrer les mots de passe, utilisez la commande de configuration globale </a:t>
            </a:r>
            <a:r>
              <a:rPr lang="fr-FR" b="1" dirty="0"/>
              <a:t>service </a:t>
            </a:r>
            <a:r>
              <a:rPr lang="fr-FR" b="1" dirty="0" err="1"/>
              <a:t>password-encryption</a:t>
            </a:r>
            <a:r>
              <a:rPr lang="fr-FR" dirty="0"/>
              <a:t> .</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a:t>Utilisez la commande </a:t>
            </a:r>
            <a:r>
              <a:rPr lang="fr-FR" b="1"/>
              <a:t>show running-config</a:t>
            </a:r>
            <a:r>
              <a:rPr lang="fr-FR"/>
              <a:t> pour vérifier que les mots de passe sont maintenant chiffrés.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697929019"/>
      </p:ext>
    </p:extLst>
  </p:cSld>
  <p:clrMapOvr>
    <a:masterClrMapping/>
  </p:clrMapOvr>
  <p:transition spd="slow">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r>
              <a:rPr lang="en-US" dirty="0">
                <a:latin typeface="Arial" charset="0"/>
              </a:rPr>
              <a:t/>
            </a:r>
            <a:br>
              <a:rPr lang="en-US" dirty="0">
                <a:latin typeface="Arial" charset="0"/>
              </a:rPr>
            </a:br>
            <a:r>
              <a:rPr lang="fr-FR">
                <a:latin typeface="Arial" charset="0"/>
              </a:rPr>
              <a:t>Messages de bannière</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fr-FR"/>
              <a:t>Un message de bannière est important pour avertir le personnel non autorisé de tenter d'accéder à l'appareil. </a:t>
            </a:r>
          </a:p>
          <a:p>
            <a:pPr rtl="0">
              <a:lnSpc>
                <a:spcPct val="85000"/>
              </a:lnSpc>
              <a:spcBef>
                <a:spcPct val="30000"/>
              </a:spcBef>
            </a:pPr>
            <a:r>
              <a:rPr lang="fr-FR"/>
              <a:t>Pour créer une bannière MOTD (Message Of The Day) sur un périphérique réseau, utilisez la commande de config. globale du </a:t>
            </a:r>
            <a:r>
              <a:rPr lang="fr-FR" b="1"/>
              <a:t>banner motd #</a:t>
            </a:r>
            <a:r>
              <a:rPr lang="fr-FR"/>
              <a:t> </a:t>
            </a:r>
            <a:r>
              <a:rPr lang="fr-FR" i="1"/>
              <a:t>du message du jour</a:t>
            </a:r>
            <a:r>
              <a:rPr lang="fr-FR"/>
              <a:t> </a:t>
            </a:r>
            <a:r>
              <a:rPr lang="fr-FR" b="1"/>
              <a:t>#</a:t>
            </a:r>
            <a:r>
              <a:rPr lang="fr-FR"/>
              <a:t> .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fr-FR" sz="1400">
                <a:solidFill>
                  <a:srgbClr val="000000"/>
                </a:solidFill>
              </a:rPr>
              <a:t>Remarque: Le "#" situé dans la syntaxe de la commande est le caractère de délimitation. Il est placé avant et après le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fr-FR" sz="1300">
                <a:solidFill>
                  <a:srgbClr val="000000"/>
                </a:solidFill>
              </a:rPr>
              <a:t>La bannière sera affichée lors des tentatives d'accès à l'appareil.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3945503413"/>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17173</TotalTime>
  <Words>14535</Words>
  <Application>Microsoft Office PowerPoint</Application>
  <PresentationFormat>Affichage à l'écran (16:9)</PresentationFormat>
  <Paragraphs>2146</Paragraphs>
  <Slides>195</Slides>
  <Notes>193</Notes>
  <HiddenSlides>3</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195</vt:i4>
      </vt:variant>
    </vt:vector>
  </HeadingPairs>
  <TitlesOfParts>
    <vt:vector size="205" baseType="lpstr">
      <vt:lpstr>ＭＳ Ｐゴシック</vt:lpstr>
      <vt:lpstr>Arial</vt:lpstr>
      <vt:lpstr>Calibri</vt:lpstr>
      <vt:lpstr>CiscoSans</vt:lpstr>
      <vt:lpstr>CiscoSans ExtraLight</vt:lpstr>
      <vt:lpstr>CiscoSans Thin</vt:lpstr>
      <vt:lpstr>Times New Roman</vt:lpstr>
      <vt:lpstr>Wingdings</vt:lpstr>
      <vt:lpstr>Default Theme</vt:lpstr>
      <vt:lpstr>1_Default Theme</vt:lpstr>
      <vt:lpstr>À quoi s'attendre dans ce module</vt:lpstr>
      <vt:lpstr>À quoi s'attendre dans ce module (suite)</vt:lpstr>
      <vt:lpstr>Vérifiez votre compréhension</vt:lpstr>
      <vt:lpstr>Module 1: Mise en réseau aujourd'hui</vt:lpstr>
      <vt:lpstr>Objectifs du module</vt:lpstr>
      <vt:lpstr>1.1 Les réseaux affectent nos vies</vt:lpstr>
      <vt:lpstr>Présentation PowerPoint</vt:lpstr>
      <vt:lpstr>Présentation PowerPoint</vt:lpstr>
      <vt:lpstr>Présentation PowerPoint</vt:lpstr>
      <vt:lpstr>Présentation PowerPoint</vt:lpstr>
      <vt:lpstr>Vidéo - L'expérience d'apprentissage Cisco Networking Academy</vt:lpstr>
      <vt:lpstr>Les réseaux aujourd'hui  Sans frontières</vt:lpstr>
      <vt:lpstr>1.2 Composants réseau</vt:lpstr>
      <vt:lpstr>Composants de réseau Appareils terminaux</vt:lpstr>
      <vt:lpstr>Composants de réseau Les appareils réseau intermédiaires</vt:lpstr>
      <vt:lpstr>Composants réseau Supports réseau</vt:lpstr>
      <vt:lpstr>Composantes du réseau Rôles des hôtes</vt:lpstr>
      <vt:lpstr>Composants réseau Peer-to-Peer</vt:lpstr>
      <vt:lpstr>1.3 Topologies et représentations du réseau</vt:lpstr>
      <vt:lpstr>Topologies et représentations du réseau Représentations du réseau</vt:lpstr>
      <vt:lpstr>Représentations et topologies des réseaux Diagrammes de topologie</vt:lpstr>
      <vt:lpstr>Représentations et topologies des réseaux Diagrammes de topologie</vt:lpstr>
      <vt:lpstr>1.4 Types de réseaux communs</vt:lpstr>
      <vt:lpstr>Quels types d'équipement sur vos réseaux domestiques?</vt:lpstr>
      <vt:lpstr>Types de réseaux communs Réseaux de plusieurs tailles</vt:lpstr>
      <vt:lpstr>Types de réseaux communs LANs et WANs</vt:lpstr>
      <vt:lpstr>Types de réseaux communs  LAN et WAN (suite) </vt:lpstr>
      <vt:lpstr>Types de réseaux communs Internet</vt:lpstr>
      <vt:lpstr>Types de réseaux communs Intranets et Extranets</vt:lpstr>
      <vt:lpstr>1.5 Connexions Internet</vt:lpstr>
      <vt:lpstr>Connexions Internet Technologies d'accès internet</vt:lpstr>
      <vt:lpstr>Connexions Internet Connexions Internet des bureaux à domicile et des petits bureaux</vt:lpstr>
      <vt:lpstr>Connexions Internet  Connexions Internet d'entreprise</vt:lpstr>
      <vt:lpstr>Connexions Internet Le réseau convergent</vt:lpstr>
      <vt:lpstr>Connexions Internet Le réseau convergent (suite) </vt:lpstr>
      <vt:lpstr>Connexions Internet Vidéo – Télécharger et installer Packet Tracer</vt:lpstr>
      <vt:lpstr>Connexions Internet Vidéo - Démarrer avec Cisco Packet Tracer</vt:lpstr>
      <vt:lpstr>1.6 – Réseaux fiables</vt:lpstr>
      <vt:lpstr>Réseaux fiables Architecture des réseaux</vt:lpstr>
      <vt:lpstr>Réseaux fiables Tolérance aux pannes</vt:lpstr>
      <vt:lpstr>Réseaux fiables  Évolutivité</vt:lpstr>
      <vt:lpstr>Réseaux fiables   Qualité de service</vt:lpstr>
      <vt:lpstr>Réseaux fiables  Sécurité des réseaux</vt:lpstr>
      <vt:lpstr>1.7  Tendances des réseaux</vt:lpstr>
      <vt:lpstr>Tendances des réseaux Tendances récentes</vt:lpstr>
      <vt:lpstr>Tendances des réseaux Apportez votre propre appareil</vt:lpstr>
      <vt:lpstr>Tendances des réseaux Collaboration en ligne</vt:lpstr>
      <vt:lpstr>Tendances des réseaux Communication vidéo</vt:lpstr>
      <vt:lpstr>Tendances des réseaux Cloud Computing</vt:lpstr>
      <vt:lpstr>Tendances des réseaux Cloud Computing (suite) </vt:lpstr>
      <vt:lpstr>Tendances des réseaux Tendances technologiques à la maison « IOT »</vt:lpstr>
      <vt:lpstr>Tendances des réseaux  Réseau sur courant électrique</vt:lpstr>
      <vt:lpstr>Tendances des réseaux Large bande sans fil</vt:lpstr>
      <vt:lpstr>1.8 Sécurité des réseaux</vt:lpstr>
      <vt:lpstr>Sécurité des réseaux Menaces de sécurité</vt:lpstr>
      <vt:lpstr>Sécurité des réseaux Menaces de sécurité (suite)</vt:lpstr>
      <vt:lpstr>Sécurité des réseaux Solutions de sécurité</vt:lpstr>
      <vt:lpstr>Sécurité des réseaux Solutions de sécurité (suite)</vt:lpstr>
      <vt:lpstr>1.9 Le professionnel de l'informatique</vt:lpstr>
      <vt:lpstr>Le professionnel de l'informatique CCNA</vt:lpstr>
      <vt:lpstr>1.10 Module pratique et questionnaire  https://contenthub.netacad.com/itn/1.10.2 </vt:lpstr>
      <vt:lpstr>Module Pratique et questionnaire Qu'est-ce que j'ai appris dans ce module ? </vt:lpstr>
      <vt:lpstr>Module pratique et questionnaire Qu'est-ce que j'ai appris dans ce module? (Cont.)</vt:lpstr>
      <vt:lpstr>Module 1 Nouveaux termes et commandes</vt:lpstr>
      <vt:lpstr>Module 2: Configuration des paramètres de base de commutateur et de périphérique final</vt:lpstr>
      <vt:lpstr>Objectifs du module</vt:lpstr>
      <vt:lpstr>2.1 Accès à Cisco IOS</vt:lpstr>
      <vt:lpstr>Accès à Cisco IOS Systèmes d'exploitation</vt:lpstr>
      <vt:lpstr>Accès à Cisco IOS GUI</vt:lpstr>
      <vt:lpstr>Accès à Cisco IOS Objectif d'un système d'exploitation</vt:lpstr>
      <vt:lpstr>Accès à Cisco IOS  Méthodes d'accès</vt:lpstr>
      <vt:lpstr>Accès à Cisco IOS Programme d'émulation de Terminal</vt:lpstr>
      <vt:lpstr>Présentation PowerPoint</vt:lpstr>
      <vt:lpstr>2.2 Navigation IOS</vt:lpstr>
      <vt:lpstr>Navigation IOS   Principaux modes de commande</vt:lpstr>
      <vt:lpstr>Navigation IOS Mode de configuration et de sous-modes de configuration</vt:lpstr>
      <vt:lpstr>Navigation IOS Vidéo - Principaux modes de commande de la CLI d'IOS</vt:lpstr>
      <vt:lpstr>Navigation IOS Navigation entre les différents modes IOS</vt:lpstr>
      <vt:lpstr>Navigation IOS Navigation entre les différents modes IOS (Suite)</vt:lpstr>
      <vt:lpstr>Navigation IOS Vidéo - Navigation entre les différents modes IOS</vt:lpstr>
      <vt:lpstr>2.3 La Structure des commandes</vt:lpstr>
      <vt:lpstr>La Structure des commandes La Structure des commandes IOS de base</vt:lpstr>
      <vt:lpstr>La Structure des commandes Contrôleur de syntaxe de la commande IOS</vt:lpstr>
      <vt:lpstr>La Structure des commandes Vérification de la syntaxe de la commande IOS (suite.)</vt:lpstr>
      <vt:lpstr>La Structure des commandes Fonctionnalités d'aide d'IOS</vt:lpstr>
      <vt:lpstr>La Structure des commandes Vidéo - Aide contextuelle et vérificateur de syntaxe des commandes</vt:lpstr>
      <vt:lpstr>La Structure des commandes Touches d'accès rapide et raccourcis clavier</vt:lpstr>
      <vt:lpstr>La Structure des commandes Touches d'accès rapide et raccourcis clavier (suite.)</vt:lpstr>
      <vt:lpstr>La Structure des commandes Touches d'accès rapide et raccourcis clavier (suite.) Quels raccourcis clavier ou raccourcis utilisez-vous sur vos ordinateurs?</vt:lpstr>
      <vt:lpstr> La Structure des commandes Vidéo - touches d'accès rapide et raccourcis clavier</vt:lpstr>
      <vt:lpstr>La Structure des commandes Packet Tracer - Naviguer dans Cisco IOS</vt:lpstr>
      <vt:lpstr>Pacet Tracer de structure de Commande Naviguer sur IOS à l'aide du terme Tera pour la connectivité de la console -  Mode Physique Travaux Pratiques - Naviguer dans IOS en utilisant le terme Tera pour la connectivité de la console</vt:lpstr>
      <vt:lpstr>2.4 Configuration de base des périphériques</vt:lpstr>
      <vt:lpstr>Configuration des périphériques de base Nom du périphérique</vt:lpstr>
      <vt:lpstr>Configuration des périphériques de base Recommandations relatives aux mots de passe forts</vt:lpstr>
      <vt:lpstr>Configuration des périphériques de base Configurer les mots de passe</vt:lpstr>
      <vt:lpstr>Configuration des périphériques de base Configurer les mots de passe (suite.)</vt:lpstr>
      <vt:lpstr>Configuration des périphériques de base Chiffrer les mots de passe</vt:lpstr>
      <vt:lpstr>Configuration des périphériques de base Messages de bannière</vt:lpstr>
      <vt:lpstr>Configuration des périphériques de base Vidéo - Accès administratif sécurisé à un commutateur</vt:lpstr>
      <vt:lpstr>2.5 Enregistrement des configurations</vt:lpstr>
      <vt:lpstr>Enregistrement des configurations Fichiers de configuration</vt:lpstr>
      <vt:lpstr>Enregistrement des configurations Modifier la configuration en cours</vt:lpstr>
      <vt:lpstr>Enregistrer les configuration Vidéo – Modifier la configuration en cours</vt:lpstr>
      <vt:lpstr>Enregistrement des configurations Capture de la configuration dans un fichier texte</vt:lpstr>
      <vt:lpstr>Enregistrement des configurations Capture de la configuration dans un fichier texte (suite)</vt:lpstr>
      <vt:lpstr>Enregistrement des configurations Packet Tracer - Configuration des paramètres initiaux du commutateur</vt:lpstr>
      <vt:lpstr>2.6 Ports et adresses</vt:lpstr>
      <vt:lpstr>Ports et adresses Présentation de l'adressage IP</vt:lpstr>
      <vt:lpstr>Ports et adresses Présentation de l'adressage IP (suite)</vt:lpstr>
      <vt:lpstr>Ports et adresses Interfaces et ports</vt:lpstr>
      <vt:lpstr>2.7 Configuration de l'adressage IP</vt:lpstr>
      <vt:lpstr>Configuration de l'adressage IP Configuration manuelle des adresses IP pour les périphériques finaux</vt:lpstr>
      <vt:lpstr>Configuration de l'adressage IP  Configuration automatique des adresses IP des périphériques finaux</vt:lpstr>
      <vt:lpstr>Configurez l'adressage IP Configuration de l'interface de commutateur virtuelle</vt:lpstr>
      <vt:lpstr>Configuration de l'adressage IP Packet Tracer - Mise en œuvre de la connectivité de base</vt:lpstr>
      <vt:lpstr>2.8 Vérification de la connectivité</vt:lpstr>
      <vt:lpstr>Vérification de la connectivité Vidéo - Tester l'attribution de l'interface</vt:lpstr>
      <vt:lpstr>Vérification de la connectivité Vidéo - Test de connectivité de bout en bout</vt:lpstr>
      <vt:lpstr>Exercice</vt:lpstr>
      <vt:lpstr>2.9 Module pratique et questionnaire</vt:lpstr>
      <vt:lpstr>Module pratique et questionnaire Packet Tracer - Configuration de base de commutateur et de périphérique final</vt:lpstr>
      <vt:lpstr>Pratique du Module et questionnaire Packet Tracer - Configuration de base de commutateur et de périphérique final – Mode Physique Travaux Pratiques – Configuration de base de commutateur et de périphérique final</vt:lpstr>
      <vt:lpstr>Module Pratique et Questionnaire Qu'est-ce que j'ai appris dans ce module?</vt:lpstr>
      <vt:lpstr>Module 2 : Configuration de base du commutateur et du périphérique final Nouveaux termes et commandes</vt:lpstr>
      <vt:lpstr>Module 3: Protocoles et Modèles</vt:lpstr>
      <vt:lpstr>Objectifs du Module</vt:lpstr>
      <vt:lpstr>Exercice en Classe - Conception d'Un Système de Communication</vt:lpstr>
      <vt:lpstr>3.1 Les Règles</vt:lpstr>
      <vt:lpstr>Les Règles Vidéo  — Périphériques dans Une Bulle</vt:lpstr>
      <vt:lpstr>Les Règles Fondamentaux de La Communication</vt:lpstr>
      <vt:lpstr>Les Règles Fondamentaux de La Communication</vt:lpstr>
      <vt:lpstr>Les Règles Établissement de la règle</vt:lpstr>
      <vt:lpstr>Les Règles Établissement de la règle (Suite)</vt:lpstr>
      <vt:lpstr>Les Règles Exigences Relatives au Protocole Réseau</vt:lpstr>
      <vt:lpstr>Les Règles Codage des Messages</vt:lpstr>
      <vt:lpstr>Les Règles Format et Encapsulation des Messages</vt:lpstr>
      <vt:lpstr>Les Règles Taille du Message</vt:lpstr>
      <vt:lpstr>Les Règles Synchronisation du Message</vt:lpstr>
      <vt:lpstr>Les Règles Options de remise du Message</vt:lpstr>
      <vt:lpstr>Les Règles Remarque sur l'Icône du Nœud</vt:lpstr>
      <vt:lpstr>3.2 Protocoles</vt:lpstr>
      <vt:lpstr>Protocoles Aperçu du Protocole Réseau</vt:lpstr>
      <vt:lpstr>Protocoles Fonctions de Protocole Réseau</vt:lpstr>
      <vt:lpstr>Protocoles Interaction de Protocole</vt:lpstr>
      <vt:lpstr>3.3 Suites de protocoles</vt:lpstr>
      <vt:lpstr>Suites de Protocoles Suites de Protocoles Réseau</vt:lpstr>
      <vt:lpstr>Suites de Protocoles Évolution des Suites de Protocole</vt:lpstr>
      <vt:lpstr>Suites de Protocole Exemple de protocole TCP/IP</vt:lpstr>
      <vt:lpstr>Suites de Protocoles Suites de Protocole TCP/IP</vt:lpstr>
      <vt:lpstr>Suite de protocoles Processus de Communication TCP/IP https://contenthub.netacad.com/itn/3.3.5 </vt:lpstr>
      <vt:lpstr>3.4 Organismes de Normalisation</vt:lpstr>
      <vt:lpstr>Organismes de Normalisation Normes ouvertes « why open standards are important?”</vt:lpstr>
      <vt:lpstr>Organismes de normalisation Normes Internet</vt:lpstr>
      <vt:lpstr>Organismes de normalisation Normes Internet (suite) </vt:lpstr>
      <vt:lpstr>Organismes de normalisation Normes électroniques et de communication</vt:lpstr>
      <vt:lpstr>Organismes de normalisation Travail Pratique - Recherche sur les normes de mise en réseau</vt:lpstr>
      <vt:lpstr>3.5 Modèles de Référence</vt:lpstr>
      <vt:lpstr>Lors de l'étude de l'anatomie, quelle est l'importance de la structure squelettique ?  Cela devient la base que l'anatomie utilisera pour tout construire à partir de là.   De même, dans le domaine des réseaux, nous ne nous éloignons jamais des modèles OSI ou TCP/IP</vt:lpstr>
      <vt:lpstr>Modèles de Référence Les Avantages de l'Utilisation d'Un Modèle en Couches</vt:lpstr>
      <vt:lpstr>Modèles de Référence Les Avantages de l'Utilisation d'Un Modèle en Couches (suite)</vt:lpstr>
      <vt:lpstr>Modèles de Référence Le Modèle de Référence OSI</vt:lpstr>
      <vt:lpstr>Modèles de Référence Le Modèle de Référence TCP/IP</vt:lpstr>
      <vt:lpstr>Modèles de Référence Comparaison des modèles OSI et TCP/IP</vt:lpstr>
      <vt:lpstr>Modèles de Référence Packet Tracer – Étudier les modèles TCP/IP et OSI en action</vt:lpstr>
      <vt:lpstr>3.6 Encapsulation de Données</vt:lpstr>
      <vt:lpstr>Encapsulation des données Segmentation des messages</vt:lpstr>
      <vt:lpstr>Encapsulation des données Segmentation des messages</vt:lpstr>
      <vt:lpstr>Encapsulation de données Séquençage</vt:lpstr>
      <vt:lpstr>Encapsulation de Données Unités de Données du Protocole</vt:lpstr>
      <vt:lpstr>Encapsulation de Données Exemple d'Encapsulation https://contenthub.netacad.com/itn/3.6.4 </vt:lpstr>
      <vt:lpstr>Encapsulation de Données Exemple de Désencapsulation https://contenthub.netacad.com/itn/3.6.5 </vt:lpstr>
      <vt:lpstr>3.7 Accès aux données</vt:lpstr>
      <vt:lpstr> Addresses d'accès aux données</vt:lpstr>
      <vt:lpstr>Accès aux données Adresse logique de la couche 3</vt:lpstr>
      <vt:lpstr>Accès aux données Adresse logique de la couche 3 (suite)</vt:lpstr>
      <vt:lpstr>Accès aux Données Périphériques sur Le Même Réseau exemple personnalisé même network vs diffèrent</vt:lpstr>
      <vt:lpstr>Accès aux Données Rôle des adresses de la couche de liaison de données : Même réseau IP</vt:lpstr>
      <vt:lpstr>Accès aux Données Périphériques sur un réseau distant</vt:lpstr>
      <vt:lpstr>Accès aux Données Rôle des adresses de la couche réseau</vt:lpstr>
      <vt:lpstr>Accès aux Données Rôle des adresses de la couche de liaison de données : Différents réseaux IP</vt:lpstr>
      <vt:lpstr>Accès aux Données Rôle des adresses de la couche de liaison de données : Différents réseaux IP (suite)</vt:lpstr>
      <vt:lpstr>Exemple courrier postal ou voyage avec escale </vt:lpstr>
      <vt:lpstr>Accès aux données Adresses des liaisons de données</vt:lpstr>
      <vt:lpstr>Accès aux données Adresses des liaisons de données (suite)</vt:lpstr>
      <vt:lpstr>Accès aux données Adresses des liaisons de données (suite)</vt:lpstr>
      <vt:lpstr>Accès aux données Adresses des liaisons de données (suite)</vt:lpstr>
      <vt:lpstr>Accès aux Données Travail pratique - Installer Wireshark</vt:lpstr>
      <vt:lpstr>Accès aux Données Travail pratique - Utilisation de Wireshark pour voir le trafic réseau</vt:lpstr>
      <vt:lpstr>3.8 Module pratique et questionnaire </vt:lpstr>
      <vt:lpstr>Module Pratique et Questionnaire Qu'est-ce que j'ai appris dans ce module?</vt:lpstr>
      <vt:lpstr>Module pratique et questionnaire Qu'est-ce que j'ai appris dans ce module? (Suite)</vt:lpstr>
      <vt:lpstr>New Terms and Commands</vt:lpstr>
      <vt:lpstr>New Terms and Commands (Cont.)</vt:lpstr>
      <vt:lpstr>Exercices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med</cp:lastModifiedBy>
  <cp:revision>870</cp:revision>
  <dcterms:created xsi:type="dcterms:W3CDTF">2016-08-22T22:27:36Z</dcterms:created>
  <dcterms:modified xsi:type="dcterms:W3CDTF">2022-10-07T11:32:50Z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